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1096" r:id="rId2"/>
    <p:sldId id="1126" r:id="rId3"/>
    <p:sldId id="1109" r:id="rId4"/>
    <p:sldId id="1119" r:id="rId5"/>
    <p:sldId id="1041" r:id="rId6"/>
    <p:sldId id="1044" r:id="rId7"/>
    <p:sldId id="319" r:id="rId8"/>
    <p:sldId id="267" r:id="rId9"/>
    <p:sldId id="712" r:id="rId10"/>
    <p:sldId id="906" r:id="rId11"/>
    <p:sldId id="1045" r:id="rId12"/>
    <p:sldId id="918" r:id="rId13"/>
    <p:sldId id="1046" r:id="rId14"/>
    <p:sldId id="1047" r:id="rId15"/>
    <p:sldId id="1063" r:id="rId16"/>
    <p:sldId id="1111" r:id="rId17"/>
    <p:sldId id="1114" r:id="rId18"/>
    <p:sldId id="908" r:id="rId19"/>
    <p:sldId id="777" r:id="rId20"/>
    <p:sldId id="769" r:id="rId21"/>
    <p:sldId id="1080" r:id="rId22"/>
    <p:sldId id="1082" r:id="rId23"/>
    <p:sldId id="1083" r:id="rId24"/>
    <p:sldId id="1086" r:id="rId25"/>
    <p:sldId id="1091" r:id="rId26"/>
    <p:sldId id="1073" r:id="rId27"/>
    <p:sldId id="1057" r:id="rId28"/>
    <p:sldId id="1092" r:id="rId29"/>
    <p:sldId id="1135" r:id="rId30"/>
    <p:sldId id="1104" r:id="rId31"/>
    <p:sldId id="1132" r:id="rId32"/>
    <p:sldId id="1133" r:id="rId33"/>
    <p:sldId id="1134" r:id="rId34"/>
    <p:sldId id="1136" r:id="rId35"/>
    <p:sldId id="1102" r:id="rId36"/>
    <p:sldId id="1123" r:id="rId37"/>
    <p:sldId id="1131" r:id="rId3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00"/>
    <a:srgbClr val="E52201"/>
    <a:srgbClr val="FF899D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97" autoAdjust="0"/>
    <p:restoredTop sz="94622" autoAdjust="0"/>
  </p:normalViewPr>
  <p:slideViewPr>
    <p:cSldViewPr>
      <p:cViewPr varScale="1">
        <p:scale>
          <a:sx n="60" d="100"/>
          <a:sy n="60" d="100"/>
        </p:scale>
        <p:origin x="7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7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14BAC81-BE05-4048-9085-58A2A47E8A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996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BAC81-BE05-4048-9085-58A2A47E8AB9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31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il titolo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auto">
          <a:xfrm>
            <a:off x="9216" y="0"/>
            <a:ext cx="9144000" cy="175111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4" descr="LOGO OSPEDAL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246702"/>
            <a:ext cx="14462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4437112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i="1" dirty="0" smtClean="0">
                <a:solidFill>
                  <a:srgbClr val="101000"/>
                </a:solidFill>
                <a:latin typeface="Corbel" pitchFamily="-109" charset="0"/>
              </a:rPr>
              <a:t>Federico </a:t>
            </a:r>
            <a:r>
              <a:rPr lang="it-IT" sz="2800" i="1" dirty="0" err="1" smtClean="0">
                <a:solidFill>
                  <a:srgbClr val="101000"/>
                </a:solidFill>
                <a:latin typeface="Corbel" pitchFamily="-109" charset="0"/>
              </a:rPr>
              <a:t>Annoni</a:t>
            </a:r>
            <a:endParaRPr lang="it-IT" sz="2800" i="1" dirty="0">
              <a:solidFill>
                <a:srgbClr val="101000"/>
              </a:solidFill>
              <a:latin typeface="Corbel" pitchFamily="-109" charset="0"/>
            </a:endParaRP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0" y="5158184"/>
            <a:ext cx="9144000" cy="172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it-IT" sz="2400" dirty="0">
                <a:solidFill>
                  <a:srgbClr val="101000"/>
                </a:solidFill>
                <a:latin typeface="Corbel" pitchFamily="-109" charset="0"/>
              </a:rPr>
              <a:t>Dipartimento di </a:t>
            </a:r>
            <a:r>
              <a:rPr lang="it-IT" sz="2400" dirty="0" smtClean="0">
                <a:solidFill>
                  <a:srgbClr val="101000"/>
                </a:solidFill>
                <a:latin typeface="Corbel" pitchFamily="-109" charset="0"/>
              </a:rPr>
              <a:t>Fisiopatologia Medico-Chirurgica e dei Trapianti</a:t>
            </a:r>
            <a:endParaRPr lang="it-IT" sz="2400" dirty="0">
              <a:solidFill>
                <a:srgbClr val="101000"/>
              </a:solidFill>
              <a:latin typeface="Corbel" pitchFamily="-109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it-IT" sz="2400" dirty="0">
                <a:solidFill>
                  <a:srgbClr val="101000"/>
                </a:solidFill>
                <a:latin typeface="Corbel" pitchFamily="-109" charset="0"/>
              </a:rPr>
              <a:t>Università </a:t>
            </a:r>
            <a:r>
              <a:rPr lang="it-IT" sz="2400" dirty="0" smtClean="0">
                <a:solidFill>
                  <a:srgbClr val="101000"/>
                </a:solidFill>
                <a:latin typeface="Corbel" pitchFamily="-109" charset="0"/>
              </a:rPr>
              <a:t>degli Studi di </a:t>
            </a:r>
            <a:r>
              <a:rPr lang="it-IT" sz="2400" dirty="0">
                <a:solidFill>
                  <a:srgbClr val="101000"/>
                </a:solidFill>
                <a:latin typeface="Corbel" pitchFamily="-109" charset="0"/>
              </a:rPr>
              <a:t>Milano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it-IT" sz="2400" dirty="0" smtClean="0">
                <a:solidFill>
                  <a:srgbClr val="101000"/>
                </a:solidFill>
                <a:latin typeface="Corbel" pitchFamily="-109" charset="0"/>
              </a:rPr>
              <a:t>Fondazione IRCCS </a:t>
            </a:r>
            <a:r>
              <a:rPr lang="it-IT" sz="2400" dirty="0" err="1" smtClean="0">
                <a:solidFill>
                  <a:srgbClr val="101000"/>
                </a:solidFill>
                <a:latin typeface="Corbel" pitchFamily="-109" charset="0"/>
              </a:rPr>
              <a:t>Cà</a:t>
            </a:r>
            <a:r>
              <a:rPr lang="it-IT" sz="2400" dirty="0" smtClean="0">
                <a:solidFill>
                  <a:srgbClr val="101000"/>
                </a:solidFill>
                <a:latin typeface="Corbel" pitchFamily="-109" charset="0"/>
              </a:rPr>
              <a:t> </a:t>
            </a:r>
            <a:r>
              <a:rPr lang="it-IT" sz="2400" dirty="0" err="1" smtClean="0">
                <a:solidFill>
                  <a:srgbClr val="101000"/>
                </a:solidFill>
                <a:latin typeface="Corbel" pitchFamily="-109" charset="0"/>
              </a:rPr>
              <a:t>Granda</a:t>
            </a:r>
            <a:r>
              <a:rPr lang="it-IT" sz="2400" dirty="0" smtClean="0">
                <a:solidFill>
                  <a:srgbClr val="101000"/>
                </a:solidFill>
                <a:latin typeface="Corbel" pitchFamily="-109" charset="0"/>
              </a:rPr>
              <a:t> Ospedale Maggiore Policlinico Milano</a:t>
            </a:r>
            <a:endParaRPr lang="it-IT" sz="2400" dirty="0">
              <a:solidFill>
                <a:srgbClr val="101000"/>
              </a:solidFill>
              <a:latin typeface="Corbel" pitchFamily="-109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SzPct val="100000"/>
            </a:pPr>
            <a:endParaRPr lang="it-IT" sz="2400" dirty="0">
              <a:solidFill>
                <a:srgbClr val="101000"/>
              </a:solidFill>
              <a:latin typeface="Corbel" pitchFamily="-109" charset="0"/>
            </a:endParaRPr>
          </a:p>
        </p:txBody>
      </p:sp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0" y="2174999"/>
            <a:ext cx="91440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150000"/>
              </a:lnSpc>
              <a:buClr>
                <a:schemeClr val="hlink"/>
              </a:buClr>
            </a:pPr>
            <a:r>
              <a:rPr lang="it-IT" sz="2800" b="1" dirty="0" smtClean="0">
                <a:solidFill>
                  <a:srgbClr val="101000"/>
                </a:solidFill>
                <a:latin typeface="Corbel" pitchFamily="-109" charset="0"/>
              </a:rPr>
              <a:t>LA PLACCA  CAROTIDEA INSTABILE</a:t>
            </a:r>
          </a:p>
          <a:p>
            <a:pPr algn="ctr" eaLnBrk="0" hangingPunct="0">
              <a:lnSpc>
                <a:spcPct val="150000"/>
              </a:lnSpc>
              <a:buClr>
                <a:schemeClr val="hlink"/>
              </a:buClr>
            </a:pPr>
            <a:r>
              <a:rPr lang="it-IT" sz="2800" b="1" dirty="0" smtClean="0">
                <a:solidFill>
                  <a:srgbClr val="101000"/>
                </a:solidFill>
                <a:latin typeface="Corbel" pitchFamily="-109" charset="0"/>
              </a:rPr>
              <a:t>ASPETTI MORFOLOGICI E ALTERAZIONI </a:t>
            </a:r>
            <a:r>
              <a:rPr lang="it-IT" sz="2800" b="1" dirty="0" err="1" smtClean="0">
                <a:solidFill>
                  <a:srgbClr val="101000"/>
                </a:solidFill>
                <a:latin typeface="Corbel" pitchFamily="-109" charset="0"/>
              </a:rPr>
              <a:t>DI</a:t>
            </a:r>
            <a:r>
              <a:rPr lang="it-IT" sz="2800" b="1" dirty="0" smtClean="0">
                <a:solidFill>
                  <a:srgbClr val="101000"/>
                </a:solidFill>
                <a:latin typeface="Corbel" pitchFamily="-109" charset="0"/>
              </a:rPr>
              <a:t> FLUSSO</a:t>
            </a:r>
          </a:p>
          <a:p>
            <a:pPr algn="ctr" eaLnBrk="0" hangingPunct="0">
              <a:lnSpc>
                <a:spcPct val="150000"/>
              </a:lnSpc>
              <a:buClr>
                <a:schemeClr val="hlink"/>
              </a:buClr>
            </a:pPr>
            <a:r>
              <a:rPr lang="it-IT" sz="2800" b="1" dirty="0" smtClean="0">
                <a:solidFill>
                  <a:srgbClr val="101000"/>
                </a:solidFill>
                <a:latin typeface="Corbel" pitchFamily="-109" charset="0"/>
              </a:rPr>
              <a:t>% DI STENOSI E QUALITA’ DI FLUSSO</a:t>
            </a:r>
            <a:endParaRPr lang="it-IT" sz="2800" b="1" dirty="0">
              <a:solidFill>
                <a:srgbClr val="101000"/>
              </a:solidFill>
              <a:latin typeface="Corbel" pitchFamily="-109" charset="0"/>
            </a:endParaRP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2912"/>
            <a:ext cx="1404938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640" y="-626"/>
            <a:ext cx="2520280" cy="177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pia di ARTICOLO SABETI1 copia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t="14236" b="69434"/>
          <a:stretch>
            <a:fillRect/>
          </a:stretch>
        </p:blipFill>
        <p:spPr bwMode="auto">
          <a:xfrm>
            <a:off x="107504" y="494139"/>
            <a:ext cx="8892480" cy="113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178451"/>
            <a:ext cx="9144000" cy="692150"/>
          </a:xfrm>
        </p:spPr>
        <p:txBody>
          <a:bodyPr/>
          <a:lstStyle/>
          <a:p>
            <a:r>
              <a:rPr lang="it-IT" sz="2400" b="1" i="1" dirty="0" smtClean="0">
                <a:solidFill>
                  <a:srgbClr val="101000"/>
                </a:solidFill>
              </a:rPr>
              <a:t>( </a:t>
            </a:r>
            <a:r>
              <a:rPr lang="it-IT" sz="2400" b="1" i="1" dirty="0" err="1" smtClean="0">
                <a:solidFill>
                  <a:srgbClr val="101000"/>
                </a:solidFill>
              </a:rPr>
              <a:t>Stroke</a:t>
            </a:r>
            <a:r>
              <a:rPr lang="it-IT" sz="2400" b="1" i="1" dirty="0" smtClean="0">
                <a:solidFill>
                  <a:srgbClr val="101000"/>
                </a:solidFill>
              </a:rPr>
              <a:t>. 2007;38:2887-2894. 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85602"/>
            <a:ext cx="9144000" cy="511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 I PAZIENTI CON UNA STENOSI CAROTIDEA IN PROGRESSIONE SONO    AD ALTO RISCHIO PER EVENTI  MAGGIORI ALLE CORONARIE ED ALLA CIRCOLAZIONE PERIFERICA E CEREBRALE </a:t>
            </a:r>
            <a:b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MAJOR ADVERSE CARDIOVACULAR EVENTS  </a:t>
            </a:r>
            <a:b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it-I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MACEs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IMA, STROKE, AMPUTAZIONE,  MORTE )</a:t>
            </a:r>
            <a:b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 l’ INFIAMMAZIONE E’ AL CENTRO DELLA DISFUNZIONE ENDOTELIALE E DELLA CRESCITA DELLA PLACCA, </a:t>
            </a:r>
            <a:b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 LA  STENOSI CAROTIDEA IN PROGRESSIONE  PREDICE  I  </a:t>
            </a:r>
            <a:r>
              <a:rPr kumimoji="0" lang="it-I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MACEs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OLTRE LO STATO INFIAMMATORIO “</a:t>
            </a:r>
            <a:b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 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RIPETUTI  CONTROLLI 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 COLOR DOPPLER  DOVREBBERO ESSERE ESEGUITI NEI PAZIENTI CON PLACCHE E </a:t>
            </a:r>
            <a:r>
              <a:rPr kumimoji="0" 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STENOSI MODERATA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ALLA RICERCA </a:t>
            </a:r>
            <a:r>
              <a:rPr kumimoji="0" lang="it-I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UNA MALATTIA PROGRESSIVA” </a:t>
            </a:r>
          </a:p>
        </p:txBody>
      </p:sp>
      <p:sp>
        <p:nvSpPr>
          <p:cNvPr id="7" name="Freccia in giù 6"/>
          <p:cNvSpPr/>
          <p:nvPr/>
        </p:nvSpPr>
        <p:spPr bwMode="auto">
          <a:xfrm rot="19279209">
            <a:off x="430027" y="4742617"/>
            <a:ext cx="292437" cy="673891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E52201"/>
              </a:solidFill>
              <a:effectLst/>
              <a:latin typeface="Arial" charset="0"/>
            </a:endParaRPr>
          </a:p>
        </p:txBody>
      </p:sp>
      <p:sp>
        <p:nvSpPr>
          <p:cNvPr id="8" name="Freccia in giù 7"/>
          <p:cNvSpPr/>
          <p:nvPr/>
        </p:nvSpPr>
        <p:spPr bwMode="auto">
          <a:xfrm rot="1840229">
            <a:off x="7398951" y="4650313"/>
            <a:ext cx="302843" cy="673891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E52201"/>
              </a:solidFill>
              <a:effectLst/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" y="-99392"/>
            <a:ext cx="9144000" cy="692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110000"/>
              </a:lnSpc>
            </a:pPr>
            <a:r>
              <a:rPr lang="it-IT" sz="2800" b="1" dirty="0">
                <a:solidFill>
                  <a:srgbClr val="101000"/>
                </a:solidFill>
              </a:rPr>
              <a:t>LA PLACCA CAROTIDEA </a:t>
            </a:r>
            <a:r>
              <a:rPr lang="it-IT" sz="2800" b="1" dirty="0" smtClean="0">
                <a:solidFill>
                  <a:srgbClr val="101000"/>
                </a:solidFill>
              </a:rPr>
              <a:t> </a:t>
            </a:r>
            <a:r>
              <a:rPr lang="it-IT" sz="3200" b="1" i="1" u="sng" dirty="0" smtClean="0">
                <a:solidFill>
                  <a:srgbClr val="101000"/>
                </a:solidFill>
              </a:rPr>
              <a:t>IN PROGRESSIONE </a:t>
            </a:r>
            <a:endParaRPr lang="it-IT" sz="3200" i="1" u="sng" dirty="0">
              <a:solidFill>
                <a:srgbClr val="101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-51516"/>
            <a:ext cx="9217025" cy="6858000"/>
          </a:xfrm>
        </p:spPr>
        <p:txBody>
          <a:bodyPr/>
          <a:lstStyle/>
          <a:p>
            <a:pPr algn="l">
              <a:lnSpc>
                <a:spcPct val="125000"/>
              </a:lnSpc>
              <a:buClr>
                <a:schemeClr val="hlink"/>
              </a:buClr>
            </a:pPr>
            <a:r>
              <a:rPr lang="it-IT" sz="3200" b="1" dirty="0" smtClean="0">
                <a:solidFill>
                  <a:srgbClr val="101000"/>
                </a:solidFill>
              </a:rPr>
              <a:t>LA PLACCA CAROTIDEA  “IMPORTANTE” ? </a:t>
            </a:r>
            <a:br>
              <a:rPr lang="it-IT" sz="3200" b="1" dirty="0" smtClean="0">
                <a:solidFill>
                  <a:srgbClr val="101000"/>
                </a:solidFill>
              </a:rPr>
            </a:br>
            <a:r>
              <a:rPr lang="it-IT" sz="3200" b="1" dirty="0" smtClean="0">
                <a:solidFill>
                  <a:srgbClr val="101000"/>
                </a:solidFill>
              </a:rPr>
              <a:t>   </a:t>
            </a:r>
            <a:r>
              <a:rPr lang="it-IT" sz="2800" b="1" dirty="0" smtClean="0">
                <a:solidFill>
                  <a:srgbClr val="101000"/>
                </a:solidFill>
              </a:rPr>
              <a:t/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a)  QUALE E’ LA PLACCA “IMPORTANTE”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b)  </a:t>
            </a:r>
            <a:r>
              <a:rPr lang="it-IT" sz="3200" b="1" i="1" u="sng" dirty="0" smtClean="0">
                <a:solidFill>
                  <a:srgbClr val="101000"/>
                </a:solidFill>
              </a:rPr>
              <a:t>COME VA </a:t>
            </a:r>
            <a:r>
              <a:rPr lang="it-IT" sz="3200" b="1" i="1" u="sng" dirty="0" smtClean="0">
                <a:solidFill>
                  <a:srgbClr val="101000"/>
                </a:solidFill>
              </a:rPr>
              <a:t>VALUTATA ?</a:t>
            </a:r>
            <a:r>
              <a:rPr lang="it-IT" sz="2800" b="1" dirty="0" smtClean="0">
                <a:solidFill>
                  <a:srgbClr val="101000"/>
                </a:solidFill>
              </a:rPr>
              <a:t/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c)  CON QUALE LOGICA VA CERCATA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2591568"/>
            <a:ext cx="9144000" cy="4941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it-IT" sz="2400" b="1" dirty="0">
                <a:solidFill>
                  <a:schemeClr val="tx2"/>
                </a:solidFill>
              </a:rPr>
              <a:t>	</a:t>
            </a:r>
            <a:endParaRPr lang="it-IT" dirty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it-IT" b="1" dirty="0" smtClean="0"/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 smtClean="0">
                <a:solidFill>
                  <a:srgbClr val="101000"/>
                </a:solidFill>
              </a:rPr>
              <a:t>%  STENOSI  </a:t>
            </a:r>
            <a:r>
              <a:rPr lang="it-IT" sz="1800" b="1" dirty="0" smtClean="0">
                <a:solidFill>
                  <a:srgbClr val="101000"/>
                </a:solidFill>
              </a:rPr>
              <a:t>&gt; 70%  ( VALUTATA CON CRITERIO VELOCIMETRICO)</a:t>
            </a:r>
            <a:endParaRPr lang="it-IT" b="1" dirty="0" smtClean="0">
              <a:solidFill>
                <a:srgbClr val="10100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 smtClean="0">
                <a:solidFill>
                  <a:srgbClr val="101000"/>
                </a:solidFill>
              </a:rPr>
              <a:t>PRESSIONE  </a:t>
            </a:r>
            <a:r>
              <a:rPr lang="it-IT" b="1" dirty="0">
                <a:solidFill>
                  <a:srgbClr val="101000"/>
                </a:solidFill>
              </a:rPr>
              <a:t>PARIETALE / SHEAR STRESS  BASSO E INCOSTANTE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 smtClean="0">
                <a:solidFill>
                  <a:srgbClr val="101000"/>
                </a:solidFill>
              </a:rPr>
              <a:t>INFIAMMAZIONE </a:t>
            </a:r>
            <a:r>
              <a:rPr lang="it-IT" b="1" dirty="0">
                <a:solidFill>
                  <a:srgbClr val="101000"/>
                </a:solidFill>
              </a:rPr>
              <a:t>/ </a:t>
            </a:r>
            <a:r>
              <a:rPr lang="it-IT" b="1" dirty="0" smtClean="0">
                <a:solidFill>
                  <a:srgbClr val="101000"/>
                </a:solidFill>
              </a:rPr>
              <a:t>NEOVASCOLARIZZAZIONE</a:t>
            </a:r>
            <a:endParaRPr lang="it-IT" b="1" dirty="0">
              <a:solidFill>
                <a:srgbClr val="10100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CAPPUCCIO FIBROSO  </a:t>
            </a:r>
            <a:r>
              <a:rPr lang="it-IT" b="1" dirty="0" smtClean="0">
                <a:solidFill>
                  <a:srgbClr val="101000"/>
                </a:solidFill>
              </a:rPr>
              <a:t>SOTTILE  &lt;100 </a:t>
            </a:r>
            <a:r>
              <a:rPr lang="it-IT" b="1" dirty="0">
                <a:solidFill>
                  <a:srgbClr val="101000"/>
                </a:solidFill>
                <a:cs typeface="Arial" charset="0"/>
              </a:rPr>
              <a:t>µ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FISSURAZIONE  DEL CAPPUCCIO FIBROSO	</a:t>
            </a:r>
            <a:endParaRPr lang="it-IT" b="1" dirty="0">
              <a:solidFill>
                <a:srgbClr val="101000"/>
              </a:solidFill>
              <a:cs typeface="Arial" charset="0"/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 smtClean="0">
                <a:solidFill>
                  <a:srgbClr val="101000"/>
                </a:solidFill>
              </a:rPr>
              <a:t>DENUDAZIONE  ENDOTELIALE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 smtClean="0">
                <a:solidFill>
                  <a:srgbClr val="101000"/>
                </a:solidFill>
              </a:rPr>
              <a:t>AMPIA  PRESENZA </a:t>
            </a:r>
            <a:r>
              <a:rPr lang="it-IT" b="1" dirty="0" err="1" smtClean="0">
                <a:solidFill>
                  <a:srgbClr val="101000"/>
                </a:solidFill>
              </a:rPr>
              <a:t>DI</a:t>
            </a:r>
            <a:r>
              <a:rPr lang="it-IT" b="1" dirty="0" smtClean="0">
                <a:solidFill>
                  <a:srgbClr val="101000"/>
                </a:solidFill>
              </a:rPr>
              <a:t>  LIPIDI  &gt; 40%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it-IT" b="1" dirty="0" smtClean="0"/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it-IT" b="1" dirty="0"/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it-IT" b="1" dirty="0">
                <a:solidFill>
                  <a:schemeClr val="hlink"/>
                </a:solidFill>
              </a:rPr>
              <a:t>	</a:t>
            </a:r>
            <a:r>
              <a:rPr lang="it-IT" b="1" dirty="0"/>
              <a:t>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1124744"/>
            <a:ext cx="9144000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it-IT" b="1" dirty="0" smtClean="0">
                <a:solidFill>
                  <a:srgbClr val="101000"/>
                </a:solidFill>
              </a:rPr>
              <a:t>DEFINIZIONE: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it-IT" b="1" dirty="0" smtClean="0">
                <a:solidFill>
                  <a:srgbClr val="101000"/>
                </a:solidFill>
              </a:rPr>
              <a:t>	“</a:t>
            </a:r>
            <a:r>
              <a:rPr lang="it-IT" b="1" dirty="0" err="1" smtClean="0">
                <a:solidFill>
                  <a:srgbClr val="101000"/>
                </a:solidFill>
              </a:rPr>
              <a:t>susceptibility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of</a:t>
            </a:r>
            <a:r>
              <a:rPr lang="it-IT" b="1" dirty="0" smtClean="0">
                <a:solidFill>
                  <a:srgbClr val="101000"/>
                </a:solidFill>
              </a:rPr>
              <a:t> a </a:t>
            </a:r>
            <a:r>
              <a:rPr lang="it-IT" b="1" dirty="0" err="1" smtClean="0">
                <a:solidFill>
                  <a:srgbClr val="101000"/>
                </a:solidFill>
              </a:rPr>
              <a:t>plaque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to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sz="2400" b="1" i="1" dirty="0" err="1" smtClean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</a:t>
            </a:r>
            <a:r>
              <a:rPr lang="it-IT" b="1" dirty="0" smtClean="0">
                <a:solidFill>
                  <a:srgbClr val="101000"/>
                </a:solidFill>
              </a:rPr>
              <a:t>, </a:t>
            </a:r>
            <a:r>
              <a:rPr lang="it-IT" b="1" dirty="0" err="1" smtClean="0">
                <a:solidFill>
                  <a:srgbClr val="101000"/>
                </a:solidFill>
              </a:rPr>
              <a:t>thus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causing</a:t>
            </a:r>
            <a:r>
              <a:rPr lang="it-IT" b="1" dirty="0" smtClean="0">
                <a:solidFill>
                  <a:srgbClr val="101000"/>
                </a:solidFill>
              </a:rPr>
              <a:t> a </a:t>
            </a:r>
            <a:r>
              <a:rPr lang="it-IT" b="1" dirty="0" err="1" smtClean="0">
                <a:solidFill>
                  <a:srgbClr val="101000"/>
                </a:solidFill>
              </a:rPr>
              <a:t>clinical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cardiovascular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event</a:t>
            </a:r>
            <a:r>
              <a:rPr lang="it-IT" b="1" dirty="0" smtClean="0">
                <a:solidFill>
                  <a:srgbClr val="101000"/>
                </a:solidFill>
              </a:rPr>
              <a:t>”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it-IT" b="1" dirty="0" smtClean="0">
                <a:solidFill>
                  <a:srgbClr val="101000"/>
                </a:solidFill>
              </a:rPr>
              <a:t>			</a:t>
            </a:r>
            <a:r>
              <a:rPr lang="it-IT" dirty="0" smtClean="0">
                <a:solidFill>
                  <a:srgbClr val="101000"/>
                </a:solidFill>
              </a:rPr>
              <a:t>(</a:t>
            </a:r>
            <a:r>
              <a:rPr lang="it-IT" dirty="0" err="1" smtClean="0">
                <a:solidFill>
                  <a:srgbClr val="101000"/>
                </a:solidFill>
              </a:rPr>
              <a:t>Alsheikh-Ali</a:t>
            </a:r>
            <a:r>
              <a:rPr lang="it-IT" dirty="0" smtClean="0">
                <a:solidFill>
                  <a:srgbClr val="101000"/>
                </a:solidFill>
              </a:rPr>
              <a:t> A </a:t>
            </a:r>
            <a:r>
              <a:rPr lang="it-IT" dirty="0" err="1" smtClean="0">
                <a:solidFill>
                  <a:srgbClr val="101000"/>
                </a:solidFill>
              </a:rPr>
              <a:t>et</a:t>
            </a:r>
            <a:r>
              <a:rPr lang="it-IT" dirty="0" smtClean="0">
                <a:solidFill>
                  <a:srgbClr val="101000"/>
                </a:solidFill>
              </a:rPr>
              <a:t> al, </a:t>
            </a:r>
            <a:r>
              <a:rPr lang="it-IT" dirty="0" err="1" smtClean="0">
                <a:solidFill>
                  <a:srgbClr val="101000"/>
                </a:solidFill>
              </a:rPr>
              <a:t>Ann</a:t>
            </a:r>
            <a:r>
              <a:rPr lang="it-IT" dirty="0" smtClean="0">
                <a:solidFill>
                  <a:srgbClr val="101000"/>
                </a:solidFill>
              </a:rPr>
              <a:t> </a:t>
            </a:r>
            <a:r>
              <a:rPr lang="it-IT" dirty="0" err="1" smtClean="0">
                <a:solidFill>
                  <a:srgbClr val="101000"/>
                </a:solidFill>
              </a:rPr>
              <a:t>Intern</a:t>
            </a:r>
            <a:r>
              <a:rPr lang="it-IT" dirty="0" smtClean="0">
                <a:solidFill>
                  <a:srgbClr val="101000"/>
                </a:solidFill>
              </a:rPr>
              <a:t> </a:t>
            </a:r>
            <a:r>
              <a:rPr lang="it-IT" dirty="0" err="1" smtClean="0">
                <a:solidFill>
                  <a:srgbClr val="101000"/>
                </a:solidFill>
              </a:rPr>
              <a:t>Med</a:t>
            </a:r>
            <a:r>
              <a:rPr lang="it-IT" dirty="0" smtClean="0">
                <a:solidFill>
                  <a:srgbClr val="101000"/>
                </a:solidFill>
              </a:rPr>
              <a:t> 2010; 153: 387-395)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endParaRPr lang="it-IT" b="1" dirty="0">
              <a:solidFill>
                <a:srgbClr val="101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99392"/>
            <a:ext cx="9144000" cy="692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110000"/>
              </a:lnSpc>
            </a:pPr>
            <a:r>
              <a:rPr lang="it-IT" sz="2800" b="1" dirty="0">
                <a:solidFill>
                  <a:srgbClr val="101000"/>
                </a:solidFill>
              </a:rPr>
              <a:t>LA PLACCA CAROTIDEA </a:t>
            </a:r>
            <a:r>
              <a:rPr lang="it-IT" sz="2800" b="1" dirty="0" smtClean="0">
                <a:solidFill>
                  <a:srgbClr val="101000"/>
                </a:solidFill>
              </a:rPr>
              <a:t> </a:t>
            </a:r>
            <a:r>
              <a:rPr lang="it-IT" sz="3200" b="1" i="1" u="sng" dirty="0" smtClean="0">
                <a:solidFill>
                  <a:srgbClr val="101000"/>
                </a:solidFill>
              </a:rPr>
              <a:t>VULNERABILE </a:t>
            </a:r>
            <a:endParaRPr lang="it-IT" sz="3200" i="1" u="sng" dirty="0">
              <a:solidFill>
                <a:srgbClr val="101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791"/>
            <a:ext cx="9144000" cy="63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85800" y="6524625"/>
            <a:ext cx="7772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sz="2400" i="1" dirty="0">
                <a:solidFill>
                  <a:srgbClr val="101000"/>
                </a:solidFill>
              </a:rPr>
              <a:t>( </a:t>
            </a:r>
            <a:r>
              <a:rPr lang="it-IT" sz="2400" i="1" dirty="0" err="1" smtClean="0">
                <a:solidFill>
                  <a:srgbClr val="101000"/>
                </a:solidFill>
              </a:rPr>
              <a:t>Beckman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i="1" dirty="0" err="1" smtClean="0">
                <a:solidFill>
                  <a:srgbClr val="101000"/>
                </a:solidFill>
              </a:rPr>
              <a:t>J.A.</a:t>
            </a:r>
            <a:r>
              <a:rPr lang="it-IT" sz="2400" i="1" dirty="0" smtClean="0">
                <a:solidFill>
                  <a:srgbClr val="101000"/>
                </a:solidFill>
              </a:rPr>
              <a:t>  JAMA  2013; 310:1612-18 </a:t>
            </a:r>
            <a:r>
              <a:rPr lang="it-IT" sz="2400" i="1" dirty="0">
                <a:solidFill>
                  <a:srgbClr val="101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85800" y="6524625"/>
            <a:ext cx="7772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i="1" dirty="0">
                <a:solidFill>
                  <a:srgbClr val="101000"/>
                </a:solidFill>
              </a:rPr>
              <a:t>( </a:t>
            </a:r>
            <a:r>
              <a:rPr lang="it-IT" i="1" dirty="0" err="1" smtClean="0">
                <a:solidFill>
                  <a:srgbClr val="101000"/>
                </a:solidFill>
              </a:rPr>
              <a:t>Beckman</a:t>
            </a:r>
            <a:r>
              <a:rPr lang="it-IT" i="1" dirty="0" smtClean="0">
                <a:solidFill>
                  <a:srgbClr val="101000"/>
                </a:solidFill>
              </a:rPr>
              <a:t> </a:t>
            </a:r>
            <a:r>
              <a:rPr lang="it-IT" i="1" dirty="0" err="1" smtClean="0">
                <a:solidFill>
                  <a:srgbClr val="101000"/>
                </a:solidFill>
              </a:rPr>
              <a:t>J.A.</a:t>
            </a:r>
            <a:r>
              <a:rPr lang="it-IT" i="1" dirty="0" smtClean="0">
                <a:solidFill>
                  <a:srgbClr val="101000"/>
                </a:solidFill>
              </a:rPr>
              <a:t>  JAMA 2013;310:1612-18 </a:t>
            </a:r>
            <a:r>
              <a:rPr lang="it-IT" i="1" dirty="0">
                <a:solidFill>
                  <a:srgbClr val="101000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166" y="332656"/>
            <a:ext cx="7121839" cy="60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4932040" y="2780928"/>
            <a:ext cx="2880320" cy="0"/>
          </a:xfrm>
          <a:prstGeom prst="line">
            <a:avLst/>
          </a:prstGeom>
          <a:noFill/>
          <a:ln w="476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1331640" y="3094718"/>
            <a:ext cx="2736304" cy="0"/>
          </a:xfrm>
          <a:prstGeom prst="line">
            <a:avLst/>
          </a:prstGeom>
          <a:noFill/>
          <a:ln w="476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Freccia in giù 5"/>
          <p:cNvSpPr/>
          <p:nvPr/>
        </p:nvSpPr>
        <p:spPr bwMode="auto">
          <a:xfrm rot="18459822">
            <a:off x="911854" y="5177894"/>
            <a:ext cx="324718" cy="554389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101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85800" y="6524625"/>
            <a:ext cx="7772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sz="2400" i="1" dirty="0">
                <a:solidFill>
                  <a:srgbClr val="101000"/>
                </a:solidFill>
              </a:rPr>
              <a:t>( </a:t>
            </a:r>
            <a:r>
              <a:rPr lang="it-IT" sz="2400" i="1" dirty="0" err="1" smtClean="0">
                <a:solidFill>
                  <a:srgbClr val="101000"/>
                </a:solidFill>
              </a:rPr>
              <a:t>Beckman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i="1" dirty="0" err="1" smtClean="0">
                <a:solidFill>
                  <a:srgbClr val="101000"/>
                </a:solidFill>
              </a:rPr>
              <a:t>J.A.</a:t>
            </a:r>
            <a:r>
              <a:rPr lang="it-IT" sz="2400" i="1" dirty="0" smtClean="0">
                <a:solidFill>
                  <a:srgbClr val="101000"/>
                </a:solidFill>
              </a:rPr>
              <a:t>  JAMA 2013;310:1612-18 </a:t>
            </a:r>
            <a:r>
              <a:rPr lang="it-IT" sz="2400" i="1" dirty="0">
                <a:solidFill>
                  <a:srgbClr val="101000"/>
                </a:solidFill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8"/>
          <a:stretch>
            <a:fillRect/>
          </a:stretch>
        </p:blipFill>
        <p:spPr bwMode="auto">
          <a:xfrm>
            <a:off x="0" y="404663"/>
            <a:ext cx="9144000" cy="59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7020272" y="6008409"/>
            <a:ext cx="1800225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948264" y="4822910"/>
            <a:ext cx="1944241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4022" t="62209"/>
          <a:stretch>
            <a:fillRect/>
          </a:stretch>
        </p:blipFill>
        <p:spPr bwMode="auto">
          <a:xfrm>
            <a:off x="5364088" y="2811481"/>
            <a:ext cx="3779912" cy="349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652120" y="3958814"/>
            <a:ext cx="3096344" cy="0"/>
          </a:xfrm>
          <a:prstGeom prst="line">
            <a:avLst/>
          </a:prstGeom>
          <a:noFill/>
          <a:ln w="476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652120" y="5877272"/>
            <a:ext cx="2880320" cy="0"/>
          </a:xfrm>
          <a:prstGeom prst="line">
            <a:avLst/>
          </a:prstGeom>
          <a:noFill/>
          <a:ln w="476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172400" y="5602119"/>
            <a:ext cx="792088" cy="0"/>
          </a:xfrm>
          <a:prstGeom prst="line">
            <a:avLst/>
          </a:prstGeom>
          <a:noFill/>
          <a:ln w="476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85800" y="6524625"/>
            <a:ext cx="7772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sz="2400" i="1" dirty="0">
                <a:solidFill>
                  <a:srgbClr val="101000"/>
                </a:solidFill>
              </a:rPr>
              <a:t>( </a:t>
            </a:r>
            <a:r>
              <a:rPr lang="it-IT" sz="2400" i="1" dirty="0" err="1" smtClean="0">
                <a:solidFill>
                  <a:srgbClr val="101000"/>
                </a:solidFill>
              </a:rPr>
              <a:t>Beckman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i="1" dirty="0" err="1" smtClean="0">
                <a:solidFill>
                  <a:srgbClr val="101000"/>
                </a:solidFill>
              </a:rPr>
              <a:t>J.A.</a:t>
            </a:r>
            <a:r>
              <a:rPr lang="it-IT" sz="2400" i="1" dirty="0" smtClean="0">
                <a:solidFill>
                  <a:srgbClr val="101000"/>
                </a:solidFill>
              </a:rPr>
              <a:t>  JAMA 2013;310:1612-18 </a:t>
            </a:r>
            <a:r>
              <a:rPr lang="it-IT" sz="2400" i="1" dirty="0">
                <a:solidFill>
                  <a:srgbClr val="101000"/>
                </a:solidFill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8"/>
          <a:stretch>
            <a:fillRect/>
          </a:stretch>
        </p:blipFill>
        <p:spPr bwMode="auto">
          <a:xfrm>
            <a:off x="0" y="404663"/>
            <a:ext cx="9144000" cy="59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7020272" y="6008409"/>
            <a:ext cx="1800225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948264" y="4822910"/>
            <a:ext cx="1944241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4022" t="62209"/>
          <a:stretch>
            <a:fillRect/>
          </a:stretch>
        </p:blipFill>
        <p:spPr bwMode="auto">
          <a:xfrm>
            <a:off x="5364088" y="2811481"/>
            <a:ext cx="3779912" cy="349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48845" y="1370372"/>
            <a:ext cx="8440580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it-IT" sz="2400" b="1" dirty="0" smtClean="0">
                <a:solidFill>
                  <a:schemeClr val="tx2"/>
                </a:solidFill>
              </a:rPr>
              <a:t>LA % STENOSI NON SI VALUTA MISURANDO DIAMETRI,</a:t>
            </a:r>
          </a:p>
          <a:p>
            <a:pPr>
              <a:lnSpc>
                <a:spcPts val="4000"/>
              </a:lnSpc>
            </a:pPr>
            <a:r>
              <a:rPr lang="it-IT" sz="2400" b="1" dirty="0" smtClean="0">
                <a:solidFill>
                  <a:schemeClr val="tx2"/>
                </a:solidFill>
              </a:rPr>
              <a:t>MA SI DERIVA DALLA ALTERAZIONE DI VELOCITA’</a:t>
            </a:r>
          </a:p>
          <a:p>
            <a:pPr>
              <a:lnSpc>
                <a:spcPts val="4000"/>
              </a:lnSpc>
            </a:pPr>
            <a:r>
              <a:rPr lang="it-IT" sz="2400" b="1" dirty="0" smtClean="0">
                <a:solidFill>
                  <a:schemeClr val="tx2"/>
                </a:solidFill>
              </a:rPr>
              <a:t>PERCHE’ LA PLACCA HA  FORMA IRREGOLARE,</a:t>
            </a:r>
          </a:p>
          <a:p>
            <a:pPr>
              <a:lnSpc>
                <a:spcPts val="4000"/>
              </a:lnSpc>
            </a:pPr>
            <a:r>
              <a:rPr lang="it-IT" sz="2400" b="1" dirty="0" smtClean="0">
                <a:solidFill>
                  <a:schemeClr val="tx2"/>
                </a:solidFill>
              </a:rPr>
              <a:t>USANDO LE TABELLE DI CONVERSIONE</a:t>
            </a:r>
            <a:endParaRPr lang="it-IT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6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57238"/>
            <a:ext cx="838200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AutoShape 6"/>
          <p:cNvSpPr>
            <a:spLocks noChangeArrowheads="1"/>
          </p:cNvSpPr>
          <p:nvPr/>
        </p:nvSpPr>
        <p:spPr bwMode="auto">
          <a:xfrm rot="-9491782">
            <a:off x="253450" y="2670583"/>
            <a:ext cx="976313" cy="198438"/>
          </a:xfrm>
          <a:prstGeom prst="leftArrow">
            <a:avLst>
              <a:gd name="adj1" fmla="val 50000"/>
              <a:gd name="adj2" fmla="val 123000"/>
            </a:avLst>
          </a:prstGeom>
          <a:solidFill>
            <a:srgbClr val="E5220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/>
          </a:p>
        </p:txBody>
      </p:sp>
      <p:sp>
        <p:nvSpPr>
          <p:cNvPr id="66564" name="Rettangolo 3"/>
          <p:cNvSpPr>
            <a:spLocks noChangeArrowheads="1"/>
          </p:cNvSpPr>
          <p:nvPr/>
        </p:nvSpPr>
        <p:spPr bwMode="auto">
          <a:xfrm>
            <a:off x="2268538" y="2827338"/>
            <a:ext cx="914400" cy="215900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11709"/>
            <a:ext cx="5760640" cy="612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11"/>
          <p:cNvSpPr txBox="1"/>
          <p:nvPr/>
        </p:nvSpPr>
        <p:spPr>
          <a:xfrm>
            <a:off x="0" y="48926"/>
            <a:ext cx="91440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it-IT" b="1" u="sng" dirty="0" smtClean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PRESSIONE  PARIETALE / SHEAR STRESS  BASSO E INCOSTANTE</a:t>
            </a:r>
            <a:endParaRPr lang="it-IT" b="1" u="sng" dirty="0">
              <a:solidFill>
                <a:srgbClr val="101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magine 1" descr="Huang 2010- World J Cardiol-1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b="4517"/>
          <a:stretch>
            <a:fillRect/>
          </a:stretch>
        </p:blipFill>
        <p:spPr bwMode="auto">
          <a:xfrm>
            <a:off x="33338" y="836613"/>
            <a:ext cx="91106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olo 2"/>
          <p:cNvSpPr>
            <a:spLocks noGrp="1"/>
          </p:cNvSpPr>
          <p:nvPr>
            <p:ph type="title"/>
          </p:nvPr>
        </p:nvSpPr>
        <p:spPr>
          <a:xfrm>
            <a:off x="611188" y="5715000"/>
            <a:ext cx="7772400" cy="1143000"/>
          </a:xfrm>
        </p:spPr>
        <p:txBody>
          <a:bodyPr/>
          <a:lstStyle/>
          <a:p>
            <a:r>
              <a:rPr lang="it-IT" sz="2400" i="1" dirty="0" smtClean="0">
                <a:solidFill>
                  <a:srgbClr val="101000"/>
                </a:solidFill>
              </a:rPr>
              <a:t>(Huang PT et al, World J </a:t>
            </a:r>
            <a:r>
              <a:rPr lang="it-IT" sz="2400" i="1" dirty="0" err="1" smtClean="0">
                <a:solidFill>
                  <a:srgbClr val="101000"/>
                </a:solidFill>
              </a:rPr>
              <a:t>Cardiol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b="1" i="1" dirty="0" smtClean="0">
                <a:solidFill>
                  <a:srgbClr val="101000"/>
                </a:solidFill>
              </a:rPr>
              <a:t>2010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i="1" dirty="0" err="1" smtClean="0">
                <a:solidFill>
                  <a:srgbClr val="101000"/>
                </a:solidFill>
              </a:rPr>
              <a:t>apr</a:t>
            </a:r>
            <a:r>
              <a:rPr lang="it-IT" sz="2400" i="1" dirty="0" smtClean="0">
                <a:solidFill>
                  <a:srgbClr val="101000"/>
                </a:solidFill>
              </a:rPr>
              <a:t> 26; 2 (4): 89-97)</a:t>
            </a:r>
          </a:p>
        </p:txBody>
      </p:sp>
      <p:sp>
        <p:nvSpPr>
          <p:cNvPr id="34820" name="Freccia in giù 3"/>
          <p:cNvSpPr>
            <a:spLocks noChangeArrowheads="1"/>
          </p:cNvSpPr>
          <p:nvPr/>
        </p:nvSpPr>
        <p:spPr bwMode="auto">
          <a:xfrm rot="2549374">
            <a:off x="3698875" y="3113088"/>
            <a:ext cx="233363" cy="704850"/>
          </a:xfrm>
          <a:prstGeom prst="downArrow">
            <a:avLst>
              <a:gd name="adj1" fmla="val 50000"/>
              <a:gd name="adj2" fmla="val 5013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53797" y="225962"/>
            <a:ext cx="8820472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sz="2800" b="1" dirty="0">
                <a:solidFill>
                  <a:srgbClr val="101000"/>
                </a:solidFill>
              </a:rPr>
              <a:t>INFIAMMAZIONE / NEOVASCOLARIZZAZIONE</a:t>
            </a:r>
            <a:endParaRPr lang="it-IT" sz="2800" b="1" dirty="0">
              <a:solidFill>
                <a:srgbClr val="101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101000"/>
                </a:solidFill>
              </a:rPr>
              <a:t>UNA PREMESSA NECESSARIA</a:t>
            </a:r>
            <a:endParaRPr lang="it-IT" sz="2800" b="1" dirty="0">
              <a:solidFill>
                <a:srgbClr val="101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752" y="1988840"/>
            <a:ext cx="9270776" cy="4114800"/>
          </a:xfrm>
        </p:spPr>
        <p:txBody>
          <a:bodyPr/>
          <a:lstStyle/>
          <a:p>
            <a:pPr marL="0" indent="0">
              <a:lnSpc>
                <a:spcPts val="3200"/>
              </a:lnSpc>
              <a:buNone/>
            </a:pPr>
            <a:r>
              <a:rPr lang="it-IT" sz="2400" b="1" dirty="0" smtClean="0">
                <a:solidFill>
                  <a:srgbClr val="101000"/>
                </a:solidFill>
              </a:rPr>
              <a:t>IL MONDO DELLE PLACCHE ( COME QUELLO DEI PAZIENTI)</a:t>
            </a:r>
          </a:p>
          <a:p>
            <a:pPr marL="0" indent="0">
              <a:lnSpc>
                <a:spcPts val="3200"/>
              </a:lnSpc>
              <a:buNone/>
            </a:pPr>
            <a:r>
              <a:rPr lang="it-IT" sz="2400" b="1" dirty="0" smtClean="0">
                <a:solidFill>
                  <a:srgbClr val="101000"/>
                </a:solidFill>
              </a:rPr>
              <a:t>SI DIVIDE IN 2 :</a:t>
            </a:r>
          </a:p>
          <a:p>
            <a:pPr marL="0" indent="0">
              <a:lnSpc>
                <a:spcPts val="3200"/>
              </a:lnSpc>
              <a:buNone/>
            </a:pPr>
            <a:r>
              <a:rPr lang="it-IT" sz="2400" b="1" dirty="0" smtClean="0">
                <a:solidFill>
                  <a:srgbClr val="101000"/>
                </a:solidFill>
              </a:rPr>
              <a:t>  a)  SINTOMATICHE</a:t>
            </a:r>
          </a:p>
          <a:p>
            <a:pPr marL="0" indent="0">
              <a:lnSpc>
                <a:spcPts val="3200"/>
              </a:lnSpc>
              <a:buNone/>
            </a:pPr>
            <a:r>
              <a:rPr lang="it-IT" sz="2400" b="1" dirty="0">
                <a:solidFill>
                  <a:srgbClr val="101000"/>
                </a:solidFill>
              </a:rPr>
              <a:t> </a:t>
            </a:r>
            <a:r>
              <a:rPr lang="it-IT" sz="2400" b="1" dirty="0" smtClean="0">
                <a:solidFill>
                  <a:srgbClr val="101000"/>
                </a:solidFill>
              </a:rPr>
              <a:t> b)  ASINTOMATICHE</a:t>
            </a:r>
            <a:endParaRPr lang="it-IT" sz="2400" b="1" dirty="0">
              <a:solidFill>
                <a:srgbClr val="1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150000"/>
              </a:lnSpc>
              <a:defRPr/>
            </a:pPr>
            <a:r>
              <a:rPr lang="it-IT" sz="2800" b="1" dirty="0">
                <a:solidFill>
                  <a:srgbClr val="101000"/>
                </a:solidFill>
              </a:rPr>
              <a:t>LA PLACCA VULNERABILE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400" b="1" i="1" dirty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DELLA VASCOLARIZZAZIONE INTRAPLACCA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101000"/>
                </a:solidFill>
              </a:rPr>
              <a:t>( CONTRAST ENHANCED ULTRASONOGRAPHY – CEUS )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9388" y="1916113"/>
            <a:ext cx="8856662" cy="4941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NEOVASCOLARIZZAZIONE  ALL’INTERNO DELLA PLACCA ANECOGENA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AD ORIGINE DAI  VASA VASORUM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VASI NON VALUTABILI AL DOPPLER PERCHE’: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 smtClean="0">
                <a:solidFill>
                  <a:srgbClr val="101000"/>
                </a:solidFill>
              </a:rPr>
              <a:t>LA VELOCITA’ DEL FLUSSO E’  </a:t>
            </a:r>
            <a:r>
              <a:rPr lang="it-IT" b="1" dirty="0">
                <a:solidFill>
                  <a:srgbClr val="101000"/>
                </a:solidFill>
              </a:rPr>
              <a:t>TROPPO BASSA</a:t>
            </a:r>
          </a:p>
          <a:p>
            <a:pPr marL="1371600" lvl="2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SEGNALE TROPPO VICINO AL LUME VASALE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ESAME NON INVASIVO E RIPETIBILE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PARAMETRI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INTENSITY OF ENHANCEMENT (IE)</a:t>
            </a:r>
          </a:p>
          <a:p>
            <a:pPr marL="1371600" lvl="2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it-IT" b="1" dirty="0">
                <a:solidFill>
                  <a:srgbClr val="101000"/>
                </a:solidFill>
              </a:rPr>
              <a:t>WASH-IN TIME (WT)</a:t>
            </a:r>
          </a:p>
          <a:p>
            <a:pPr marL="1371600" lvl="2" indent="-457200" algn="r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it-IT" dirty="0">
                <a:solidFill>
                  <a:srgbClr val="101000"/>
                </a:solidFill>
              </a:rPr>
              <a:t>		 </a:t>
            </a:r>
            <a:r>
              <a:rPr lang="it-IT" sz="1800" dirty="0">
                <a:solidFill>
                  <a:srgbClr val="101000"/>
                </a:solidFill>
              </a:rPr>
              <a:t>( Huang PT et al, World J </a:t>
            </a:r>
            <a:r>
              <a:rPr lang="it-IT" sz="1800" dirty="0" err="1">
                <a:solidFill>
                  <a:srgbClr val="101000"/>
                </a:solidFill>
              </a:rPr>
              <a:t>Cardiol</a:t>
            </a:r>
            <a:r>
              <a:rPr lang="it-IT" sz="1800" dirty="0">
                <a:solidFill>
                  <a:srgbClr val="101000"/>
                </a:solidFill>
              </a:rPr>
              <a:t> 2010 </a:t>
            </a:r>
            <a:r>
              <a:rPr lang="it-IT" sz="1800" dirty="0" err="1">
                <a:solidFill>
                  <a:srgbClr val="101000"/>
                </a:solidFill>
              </a:rPr>
              <a:t>apr</a:t>
            </a:r>
            <a:r>
              <a:rPr lang="it-IT" sz="1800" dirty="0">
                <a:solidFill>
                  <a:srgbClr val="101000"/>
                </a:solidFill>
              </a:rPr>
              <a:t> 26; 2 (4): 89-97 )</a:t>
            </a:r>
          </a:p>
          <a:p>
            <a:pPr marL="914400" lvl="1" indent="-457200" algn="r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it-IT" sz="1800" dirty="0">
                <a:solidFill>
                  <a:srgbClr val="101000"/>
                </a:solidFill>
              </a:rPr>
              <a:t>( </a:t>
            </a:r>
            <a:r>
              <a:rPr lang="it-IT" sz="1800" dirty="0" err="1">
                <a:solidFill>
                  <a:srgbClr val="101000"/>
                </a:solidFill>
              </a:rPr>
              <a:t>Staub</a:t>
            </a:r>
            <a:r>
              <a:rPr lang="it-IT" sz="1800" dirty="0">
                <a:solidFill>
                  <a:srgbClr val="101000"/>
                </a:solidFill>
              </a:rPr>
              <a:t> D et al, JACC 2010 </a:t>
            </a:r>
            <a:r>
              <a:rPr lang="it-IT" sz="1800" dirty="0" err="1">
                <a:solidFill>
                  <a:srgbClr val="101000"/>
                </a:solidFill>
              </a:rPr>
              <a:t>July</a:t>
            </a:r>
            <a:r>
              <a:rPr lang="it-IT" sz="1800" dirty="0">
                <a:solidFill>
                  <a:srgbClr val="101000"/>
                </a:solidFill>
              </a:rPr>
              <a:t>; 3 (7): 761-771 )</a:t>
            </a:r>
          </a:p>
          <a:p>
            <a:pPr marL="914400" lvl="1" indent="-457200" algn="r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it-IT" sz="1800" dirty="0"/>
              <a:t>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ntovani_20120214082738_084900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3200"/>
            <a:ext cx="84359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ANTOVANI_GIUSEPPE_2_20120228091020_09142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9691" t="9163"/>
          <a:stretch>
            <a:fillRect/>
          </a:stretch>
        </p:blipFill>
        <p:spPr>
          <a:xfrm>
            <a:off x="107950" y="661988"/>
            <a:ext cx="3155950" cy="5287962"/>
          </a:xfrm>
          <a:noFill/>
        </p:spPr>
      </p:pic>
      <p:pic>
        <p:nvPicPr>
          <p:cNvPr id="19461" name="Picture 5" descr="MANTOVANI_GIUSEPPE_2_20120228091020_1153320"/>
          <p:cNvPicPr>
            <a:picLocks noChangeAspect="1" noChangeArrowheads="1"/>
          </p:cNvPicPr>
          <p:nvPr/>
        </p:nvPicPr>
        <p:blipFill>
          <a:blip r:embed="rId3" cstate="print"/>
          <a:srcRect l="59459" t="9210"/>
          <a:stretch>
            <a:fillRect/>
          </a:stretch>
        </p:blipFill>
        <p:spPr bwMode="auto">
          <a:xfrm>
            <a:off x="3211513" y="679450"/>
            <a:ext cx="30892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MANTOVANI_GIUSEPPE_2_20120228091020_0959500"/>
          <p:cNvPicPr>
            <a:picLocks noChangeAspect="1" noChangeArrowheads="1"/>
          </p:cNvPicPr>
          <p:nvPr/>
        </p:nvPicPr>
        <p:blipFill>
          <a:blip r:embed="rId4" cstate="print"/>
          <a:srcRect l="59459" t="8965"/>
          <a:stretch>
            <a:fillRect/>
          </a:stretch>
        </p:blipFill>
        <p:spPr bwMode="auto">
          <a:xfrm>
            <a:off x="5975350" y="666750"/>
            <a:ext cx="308927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619125" y="5395913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00:10 secondi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6524625" y="5395913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00:40 secondi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3571875" y="5395913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00:15 secondi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------------_20130218100146_102434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38138"/>
            <a:ext cx="8143875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25788" y="509588"/>
            <a:ext cx="2890837" cy="5065712"/>
            <a:chOff x="1969" y="321"/>
            <a:chExt cx="1821" cy="3191"/>
          </a:xfrm>
        </p:grpSpPr>
        <p:pic>
          <p:nvPicPr>
            <p:cNvPr id="30729" name="Picture 3" descr="Manzoni_20130218100146_0924050"/>
            <p:cNvPicPr>
              <a:picLocks noChangeAspect="1" noChangeArrowheads="1"/>
            </p:cNvPicPr>
            <p:nvPr/>
          </p:nvPicPr>
          <p:blipFill>
            <a:blip r:embed="rId2" cstate="print"/>
            <a:srcRect l="59338" t="7460" r="2599"/>
            <a:stretch>
              <a:fillRect/>
            </a:stretch>
          </p:blipFill>
          <p:spPr bwMode="auto">
            <a:xfrm>
              <a:off x="1969" y="321"/>
              <a:ext cx="1821" cy="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2362" y="3260"/>
              <a:ext cx="10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dirty="0"/>
                <a:t>00:31 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125" y="522288"/>
            <a:ext cx="2874963" cy="5053012"/>
            <a:chOff x="70" y="329"/>
            <a:chExt cx="1811" cy="3183"/>
          </a:xfrm>
        </p:grpSpPr>
        <p:pic>
          <p:nvPicPr>
            <p:cNvPr id="30727" name="Picture 4" descr="Manzoni_20130218100146_0924200"/>
            <p:cNvPicPr>
              <a:picLocks noChangeAspect="1" noChangeArrowheads="1"/>
            </p:cNvPicPr>
            <p:nvPr/>
          </p:nvPicPr>
          <p:blipFill>
            <a:blip r:embed="rId3" cstate="print"/>
            <a:srcRect l="60001" t="7646" r="2693"/>
            <a:stretch>
              <a:fillRect/>
            </a:stretch>
          </p:blipFill>
          <p:spPr bwMode="auto">
            <a:xfrm>
              <a:off x="70" y="329"/>
              <a:ext cx="1811" cy="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Text Box 7"/>
            <p:cNvSpPr txBox="1">
              <a:spLocks noChangeArrowheads="1"/>
            </p:cNvSpPr>
            <p:nvPr/>
          </p:nvSpPr>
          <p:spPr bwMode="auto">
            <a:xfrm>
              <a:off x="441" y="3260"/>
              <a:ext cx="8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dirty="0"/>
                <a:t>00:18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135688" y="508000"/>
            <a:ext cx="2903537" cy="5067301"/>
            <a:chOff x="3865" y="320"/>
            <a:chExt cx="1829" cy="3192"/>
          </a:xfrm>
        </p:grpSpPr>
        <p:pic>
          <p:nvPicPr>
            <p:cNvPr id="30725" name="Picture 5" descr="Manzoni_20130218100146_0924300"/>
            <p:cNvPicPr>
              <a:picLocks noChangeAspect="1" noChangeArrowheads="1"/>
            </p:cNvPicPr>
            <p:nvPr/>
          </p:nvPicPr>
          <p:blipFill>
            <a:blip r:embed="rId4" cstate="print"/>
            <a:srcRect l="59717" t="7646" r="2220"/>
            <a:stretch>
              <a:fillRect/>
            </a:stretch>
          </p:blipFill>
          <p:spPr bwMode="auto">
            <a:xfrm>
              <a:off x="3865" y="320"/>
              <a:ext cx="1829" cy="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Text Box 8"/>
            <p:cNvSpPr txBox="1">
              <a:spLocks noChangeArrowheads="1"/>
            </p:cNvSpPr>
            <p:nvPr/>
          </p:nvSpPr>
          <p:spPr bwMode="auto">
            <a:xfrm>
              <a:off x="4312" y="3260"/>
              <a:ext cx="10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dirty="0"/>
                <a:t>03:05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-51516"/>
            <a:ext cx="9217025" cy="6858000"/>
          </a:xfrm>
        </p:spPr>
        <p:txBody>
          <a:bodyPr/>
          <a:lstStyle/>
          <a:p>
            <a:pPr algn="l">
              <a:lnSpc>
                <a:spcPct val="125000"/>
              </a:lnSpc>
              <a:buClr>
                <a:schemeClr val="hlink"/>
              </a:buClr>
            </a:pPr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101000"/>
                </a:solidFill>
              </a:rPr>
              <a:t>LA PLACCA CAROTIDEA  “IMPORTANTE” ? </a:t>
            </a:r>
            <a:br>
              <a:rPr lang="it-IT" sz="3200" b="1" dirty="0" smtClean="0">
                <a:solidFill>
                  <a:srgbClr val="101000"/>
                </a:solidFill>
              </a:rPr>
            </a:br>
            <a:r>
              <a:rPr lang="it-IT" sz="3200" b="1" dirty="0" smtClean="0">
                <a:solidFill>
                  <a:srgbClr val="101000"/>
                </a:solidFill>
              </a:rPr>
              <a:t>   </a:t>
            </a:r>
            <a:r>
              <a:rPr lang="it-IT" sz="2800" b="1" dirty="0" smtClean="0">
                <a:solidFill>
                  <a:srgbClr val="101000"/>
                </a:solidFill>
              </a:rPr>
              <a:t/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a)  QUALE E’ LA PLACCA “IMPORTANTE”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b)  COME VA VALUTATA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c)  </a:t>
            </a:r>
            <a:r>
              <a:rPr lang="it-IT" sz="3200" b="1" i="1" u="sng" dirty="0" smtClean="0">
                <a:solidFill>
                  <a:srgbClr val="101000"/>
                </a:solidFill>
              </a:rPr>
              <a:t>CON QUALE LOGICA VA </a:t>
            </a:r>
            <a:r>
              <a:rPr lang="it-IT" sz="3200" b="1" i="1" u="sng" dirty="0" smtClean="0">
                <a:solidFill>
                  <a:srgbClr val="101000"/>
                </a:solidFill>
              </a:rPr>
              <a:t>CERCATA </a:t>
            </a:r>
            <a:r>
              <a:rPr lang="it-IT" sz="3200" b="1" i="1" dirty="0" smtClean="0">
                <a:solidFill>
                  <a:srgbClr val="101000"/>
                </a:solidFill>
              </a:rPr>
              <a:t>?</a:t>
            </a:r>
            <a:r>
              <a:rPr lang="it-IT" sz="3200" b="1" i="1" u="sng" dirty="0" smtClean="0">
                <a:solidFill>
                  <a:srgbClr val="101000"/>
                </a:solidFill>
              </a:rPr>
              <a:t/>
            </a:r>
            <a:br>
              <a:rPr lang="it-IT" sz="3200" b="1" i="1" u="sng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	-  NEL PAZIENTE SINTOMATICO … SEMPRE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	-  NEL PAZIENTE ASINTOMATICO …?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473429"/>
            <a:ext cx="9143999" cy="504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36512" y="6381750"/>
            <a:ext cx="9144000" cy="431800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sz="2800" b="1" i="1" kern="0" dirty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         ( </a:t>
            </a:r>
            <a:r>
              <a:rPr lang="it-IT" sz="2800" b="1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LeFevre</a:t>
            </a:r>
            <a:r>
              <a:rPr lang="it-IT" sz="2800" b="1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M.L.</a:t>
            </a:r>
            <a:r>
              <a:rPr lang="it-IT" sz="2800" b="1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it-IT" sz="2800" b="1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Ann</a:t>
            </a:r>
            <a:r>
              <a:rPr lang="it-IT" sz="2800" b="1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Int</a:t>
            </a:r>
            <a:r>
              <a:rPr lang="it-IT" sz="2800" b="1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Med</a:t>
            </a:r>
            <a:r>
              <a:rPr lang="it-IT" sz="2800" b="1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2014; 161: 356-361)</a:t>
            </a:r>
            <a:endParaRPr lang="it-IT" sz="2800" b="1" kern="0" dirty="0">
              <a:solidFill>
                <a:srgbClr val="101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8624969" cy="139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412776"/>
            <a:ext cx="9144000" cy="4941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it-IT" sz="2400" b="1" dirty="0">
                <a:solidFill>
                  <a:schemeClr val="tx2"/>
                </a:solidFill>
              </a:rPr>
              <a:t>	</a:t>
            </a:r>
            <a:endParaRPr lang="it-IT" dirty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it-IT" b="1" dirty="0" smtClean="0">
                <a:solidFill>
                  <a:srgbClr val="101000"/>
                </a:solidFill>
              </a:rPr>
              <a:t>MA PERCHE’?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 typeface="+mj-lt"/>
              <a:buAutoNum type="arabicParenR"/>
            </a:pPr>
            <a:r>
              <a:rPr lang="it-IT" b="1" dirty="0" smtClean="0">
                <a:solidFill>
                  <a:srgbClr val="101000"/>
                </a:solidFill>
              </a:rPr>
              <a:t>LA STENOSI CAUSA POCHI STROKE, … LA MAGGIORANZA SONO 	CARDIOEMBOLICI, CRIPTOGENETICI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 typeface="+mj-lt"/>
              <a:buAutoNum type="arabicParenR"/>
            </a:pPr>
            <a:r>
              <a:rPr lang="it-IT" b="1" dirty="0" smtClean="0">
                <a:solidFill>
                  <a:srgbClr val="101000"/>
                </a:solidFill>
              </a:rPr>
              <a:t>U.S. DANNO IN ALCUNI CENTRI MOLTI FALSI POSITIVI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 typeface="+mj-lt"/>
              <a:buAutoNum type="arabicParenR"/>
            </a:pPr>
            <a:r>
              <a:rPr lang="it-IT" b="1" dirty="0" smtClean="0">
                <a:solidFill>
                  <a:srgbClr val="101000"/>
                </a:solidFill>
              </a:rPr>
              <a:t>NON SAPPIAMO QUALE PZ. CON STENOSI AVRA’ LO STROKE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 typeface="+mj-lt"/>
              <a:buAutoNum type="arabicParenR"/>
            </a:pPr>
            <a:r>
              <a:rPr lang="it-IT" b="1" dirty="0" smtClean="0">
                <a:solidFill>
                  <a:srgbClr val="101000"/>
                </a:solidFill>
              </a:rPr>
              <a:t>I RISULTATI DI CEA E CAS SONO DA RIVEDERE.  VALUTATI VS TERAPIA MEDICA SUPERATA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 typeface="+mj-lt"/>
              <a:buAutoNum type="arabicParenR"/>
            </a:pPr>
            <a:r>
              <a:rPr lang="it-IT" b="1" dirty="0" smtClean="0">
                <a:solidFill>
                  <a:srgbClr val="101000"/>
                </a:solidFill>
              </a:rPr>
              <a:t>SAPERE CHE UN PZ. SENZA SINTOMI HA UNA STENOSI  COMUNQUE              NON AUMENTA IL BENEFICIO DATO DALLA SOLA CORREZIONE DEI FATTORI DI RISCHIO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buFont typeface="+mj-lt"/>
              <a:buAutoNum type="arabicParenR"/>
            </a:pPr>
            <a:r>
              <a:rPr lang="it-IT" b="1" dirty="0" smtClean="0">
                <a:solidFill>
                  <a:srgbClr val="101000"/>
                </a:solidFill>
              </a:rPr>
              <a:t>U.S. PORTANO AD INTERVENTI NON NECESSARI, CON RISCHI SERI</a:t>
            </a:r>
            <a:endParaRPr lang="it-IT" dirty="0">
              <a:solidFill>
                <a:srgbClr val="101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47667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it-IT" b="1" dirty="0" smtClean="0">
                <a:solidFill>
                  <a:srgbClr val="101000"/>
                </a:solidFill>
              </a:rPr>
              <a:t>RACCOMANDAZIONE :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it-IT" b="1" dirty="0" smtClean="0">
                <a:solidFill>
                  <a:srgbClr val="101000"/>
                </a:solidFill>
              </a:rPr>
              <a:t>	“USPSTFV </a:t>
            </a:r>
            <a:r>
              <a:rPr lang="it-IT" b="1" dirty="0" err="1" smtClean="0">
                <a:solidFill>
                  <a:srgbClr val="101000"/>
                </a:solidFill>
              </a:rPr>
              <a:t>raccomends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against</a:t>
            </a:r>
            <a:r>
              <a:rPr lang="it-IT" b="1" dirty="0" smtClean="0">
                <a:solidFill>
                  <a:srgbClr val="101000"/>
                </a:solidFill>
              </a:rPr>
              <a:t> screening </a:t>
            </a:r>
            <a:r>
              <a:rPr lang="it-IT" b="1" dirty="0" err="1" smtClean="0">
                <a:solidFill>
                  <a:srgbClr val="101000"/>
                </a:solidFill>
              </a:rPr>
              <a:t>for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for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asymptomatic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carotid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artery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stenosis</a:t>
            </a:r>
            <a:r>
              <a:rPr lang="it-IT" b="1" dirty="0" smtClean="0">
                <a:solidFill>
                  <a:srgbClr val="101000"/>
                </a:solidFill>
              </a:rPr>
              <a:t> in the </a:t>
            </a:r>
            <a:r>
              <a:rPr lang="it-IT" b="1" dirty="0" err="1" smtClean="0">
                <a:solidFill>
                  <a:srgbClr val="101000"/>
                </a:solidFill>
              </a:rPr>
              <a:t>general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adult</a:t>
            </a:r>
            <a:r>
              <a:rPr lang="it-IT" b="1" dirty="0" smtClean="0">
                <a:solidFill>
                  <a:srgbClr val="101000"/>
                </a:solidFill>
              </a:rPr>
              <a:t> </a:t>
            </a:r>
            <a:r>
              <a:rPr lang="it-IT" b="1" dirty="0" err="1" smtClean="0">
                <a:solidFill>
                  <a:srgbClr val="101000"/>
                </a:solidFill>
              </a:rPr>
              <a:t>population</a:t>
            </a:r>
            <a:r>
              <a:rPr lang="it-IT" b="1" dirty="0" smtClean="0">
                <a:solidFill>
                  <a:srgbClr val="101000"/>
                </a:solidFill>
              </a:rPr>
              <a:t>”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it-IT" b="1" dirty="0" smtClean="0">
                <a:solidFill>
                  <a:srgbClr val="101000"/>
                </a:solidFill>
              </a:rPr>
              <a:t>		</a:t>
            </a:r>
            <a:endParaRPr lang="it-IT" dirty="0" smtClean="0">
              <a:solidFill>
                <a:srgbClr val="10100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endParaRPr lang="it-IT" b="1" dirty="0">
              <a:solidFill>
                <a:srgbClr val="101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99392"/>
            <a:ext cx="9144000" cy="692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110000"/>
              </a:lnSpc>
            </a:pPr>
            <a:r>
              <a:rPr lang="it-IT" sz="2800" b="1" dirty="0">
                <a:solidFill>
                  <a:srgbClr val="101000"/>
                </a:solidFill>
              </a:rPr>
              <a:t>LA PLACCA CAROTIDEA </a:t>
            </a:r>
            <a:r>
              <a:rPr lang="it-IT" sz="2800" b="1" dirty="0" smtClean="0">
                <a:solidFill>
                  <a:srgbClr val="101000"/>
                </a:solidFill>
              </a:rPr>
              <a:t> </a:t>
            </a:r>
            <a:r>
              <a:rPr lang="it-IT" sz="3200" b="1" i="1" u="sng" dirty="0" smtClean="0">
                <a:solidFill>
                  <a:srgbClr val="101000"/>
                </a:solidFill>
              </a:rPr>
              <a:t>VULNERABILE </a:t>
            </a:r>
            <a:endParaRPr lang="it-IT" sz="3200" i="1" u="sng" dirty="0">
              <a:solidFill>
                <a:srgbClr val="101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6381750"/>
            <a:ext cx="9144000" cy="431800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sz="2800" i="1" kern="0" dirty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         ( </a:t>
            </a:r>
            <a:r>
              <a:rPr lang="it-IT" sz="28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LeFevre</a:t>
            </a:r>
            <a:r>
              <a:rPr lang="it-IT" sz="28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M.L.</a:t>
            </a:r>
            <a:r>
              <a:rPr lang="it-IT" sz="28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it-IT" sz="28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Ann</a:t>
            </a:r>
            <a:r>
              <a:rPr lang="it-IT" sz="28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Int</a:t>
            </a:r>
            <a:r>
              <a:rPr lang="it-IT" sz="28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Med</a:t>
            </a:r>
            <a:r>
              <a:rPr lang="it-IT" sz="28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2014; 161: 356-361)</a:t>
            </a:r>
            <a:endParaRPr lang="it-IT" sz="2800" kern="0" dirty="0">
              <a:solidFill>
                <a:srgbClr val="101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700"/>
          <a:stretch>
            <a:fillRect/>
          </a:stretch>
        </p:blipFill>
        <p:spPr bwMode="auto">
          <a:xfrm>
            <a:off x="15652" y="764704"/>
            <a:ext cx="91337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36512" y="6381750"/>
            <a:ext cx="9144000" cy="431800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sz="2400" i="1" kern="0" dirty="0">
                <a:latin typeface="+mj-lt"/>
                <a:ea typeface="+mj-ea"/>
                <a:cs typeface="+mj-cs"/>
              </a:rPr>
              <a:t> </a:t>
            </a:r>
            <a:r>
              <a:rPr lang="it-IT" sz="24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( </a:t>
            </a:r>
            <a:r>
              <a:rPr lang="it-IT" sz="24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Silvestrini</a:t>
            </a:r>
            <a:r>
              <a:rPr lang="it-IT" sz="24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M </a:t>
            </a:r>
            <a:r>
              <a:rPr lang="it-IT" sz="24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et</a:t>
            </a:r>
            <a:r>
              <a:rPr lang="it-IT" sz="24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al J </a:t>
            </a:r>
            <a:r>
              <a:rPr lang="it-IT" sz="24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Cerbral</a:t>
            </a:r>
            <a:r>
              <a:rPr lang="it-IT" sz="24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Blood</a:t>
            </a:r>
            <a:r>
              <a:rPr lang="it-IT" sz="24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Flow </a:t>
            </a:r>
            <a:r>
              <a:rPr lang="it-IT" sz="2400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Metab</a:t>
            </a:r>
            <a:r>
              <a:rPr lang="it-IT" sz="2400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2013; 33:619-24)</a:t>
            </a:r>
            <a:endParaRPr lang="it-IT" sz="1800" kern="0" dirty="0">
              <a:solidFill>
                <a:srgbClr val="101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00" y="4032360"/>
            <a:ext cx="4104456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652120" y="4999528"/>
            <a:ext cx="324036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51520" y="5184488"/>
            <a:ext cx="6912768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51520" y="3284984"/>
            <a:ext cx="2232248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331640" y="3469944"/>
            <a:ext cx="2232248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6012160" y="3816336"/>
            <a:ext cx="576064" cy="216024"/>
          </a:xfrm>
          <a:prstGeom prst="rect">
            <a:avLst/>
          </a:prstGeom>
          <a:noFill/>
          <a:ln w="22225" cap="flat" cmpd="sng" algn="ctr">
            <a:solidFill>
              <a:srgbClr val="E522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7876" y="213011"/>
            <a:ext cx="7730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101000"/>
                </a:solidFill>
              </a:rPr>
              <a:t>… MA IN MOLTI NON SONO D’ ACCORDO …</a:t>
            </a:r>
            <a:endParaRPr lang="it-IT" sz="2800" b="1" dirty="0">
              <a:solidFill>
                <a:srgbClr val="101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>
                <a:solidFill>
                  <a:srgbClr val="101000"/>
                </a:solidFill>
              </a:rPr>
              <a:t>UN ARGOMENTO DI GRANDE INTERESSE</a:t>
            </a:r>
            <a:endParaRPr lang="it-IT" sz="2800" b="1" dirty="0">
              <a:solidFill>
                <a:srgbClr val="101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652" y="1916832"/>
            <a:ext cx="8350696" cy="4114800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101000"/>
                </a:solidFill>
              </a:rPr>
              <a:t>… COME QUANTIFICARE LA PLACCA ?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101000"/>
                </a:solidFill>
              </a:rPr>
              <a:t>SIAMO PASSATI ATTRAVERSO VARIE FASI STORICHE: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400" b="1" dirty="0" smtClean="0">
                <a:solidFill>
                  <a:srgbClr val="101000"/>
                </a:solidFill>
              </a:rPr>
              <a:t>% STENOSI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400" b="1" dirty="0" smtClean="0">
                <a:solidFill>
                  <a:srgbClr val="101000"/>
                </a:solidFill>
              </a:rPr>
              <a:t>SPESSORE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400" b="1" dirty="0" smtClean="0">
                <a:solidFill>
                  <a:srgbClr val="101000"/>
                </a:solidFill>
              </a:rPr>
              <a:t>AREA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400" b="1" dirty="0" smtClean="0">
                <a:solidFill>
                  <a:srgbClr val="101000"/>
                </a:solidFill>
              </a:rPr>
              <a:t>VOLUME</a:t>
            </a:r>
            <a:endParaRPr lang="it-IT" sz="2400" b="1" dirty="0">
              <a:solidFill>
                <a:srgbClr val="1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ChangeArrowheads="1"/>
          </p:cNvSpPr>
          <p:nvPr/>
        </p:nvSpPr>
        <p:spPr bwMode="auto">
          <a:xfrm>
            <a:off x="0" y="-90488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800" b="1" dirty="0">
                <a:solidFill>
                  <a:srgbClr val="101000"/>
                </a:solidFill>
              </a:rPr>
              <a:t>PAZIENTE CON </a:t>
            </a:r>
            <a:r>
              <a:rPr lang="it-IT" altLang="it-IT" sz="2800" b="1" i="1" u="sng" dirty="0">
                <a:solidFill>
                  <a:srgbClr val="101000"/>
                </a:solidFill>
              </a:rPr>
              <a:t>STROKE </a:t>
            </a:r>
            <a:r>
              <a:rPr lang="it-IT" altLang="it-IT" sz="2800" b="1" i="1" u="sng" dirty="0" smtClean="0">
                <a:solidFill>
                  <a:srgbClr val="101000"/>
                </a:solidFill>
              </a:rPr>
              <a:t>ACUTO</a:t>
            </a:r>
            <a:r>
              <a:rPr lang="it-IT" altLang="it-IT" sz="2800" b="1" dirty="0" smtClean="0">
                <a:solidFill>
                  <a:srgbClr val="101000"/>
                </a:solidFill>
              </a:rPr>
              <a:t>  (</a:t>
            </a:r>
            <a:r>
              <a:rPr lang="it-IT" altLang="it-IT" sz="2400" b="1" dirty="0" smtClean="0">
                <a:solidFill>
                  <a:srgbClr val="101000"/>
                </a:solidFill>
              </a:rPr>
              <a:t>LINEE GUIDE NICE)</a:t>
            </a:r>
            <a:endParaRPr lang="it-IT" altLang="it-IT" sz="2400" b="1" dirty="0">
              <a:solidFill>
                <a:srgbClr val="101000"/>
              </a:solidFill>
            </a:endParaRPr>
          </a:p>
        </p:txBody>
      </p:sp>
      <p:sp>
        <p:nvSpPr>
          <p:cNvPr id="66563" name="Rectangle 1027"/>
          <p:cNvSpPr>
            <a:spLocks noChangeArrowheads="1"/>
          </p:cNvSpPr>
          <p:nvPr/>
        </p:nvSpPr>
        <p:spPr bwMode="auto">
          <a:xfrm>
            <a:off x="107950" y="682278"/>
            <a:ext cx="903605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1) RAPIDA VALUTAZIONE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CLINICA</a:t>
            </a:r>
            <a:r>
              <a:rPr lang="it-IT" altLang="it-IT" sz="1800" dirty="0" smtClean="0">
                <a:solidFill>
                  <a:srgbClr val="101000"/>
                </a:solidFill>
              </a:rPr>
              <a:t> DEI SINTOMI STROKE / TIA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		-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ASPIRINA 300 mg /die </a:t>
            </a:r>
            <a:r>
              <a:rPr lang="it-IT" altLang="it-IT" sz="1800" dirty="0" smtClean="0">
                <a:solidFill>
                  <a:srgbClr val="101000"/>
                </a:solidFill>
              </a:rPr>
              <a:t>IMMEDIATA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		- VALUTAZIONE SPECIALISTICA </a:t>
            </a:r>
            <a:r>
              <a:rPr lang="it-IT" altLang="it-IT" sz="1800" dirty="0" smtClean="0">
                <a:solidFill>
                  <a:srgbClr val="101000"/>
                </a:solidFill>
              </a:rPr>
              <a:t>IMMEDIATA                        </a:t>
            </a:r>
            <a:r>
              <a:rPr lang="it-IT" sz="2000" dirty="0">
                <a:solidFill>
                  <a:srgbClr val="101000"/>
                </a:solidFill>
              </a:rPr>
              <a:t>2008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		- MISURE DI PREVENZIONE SECONDARIA AL PIU’ PRESTO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2)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RM ENCEFALO </a:t>
            </a:r>
            <a:r>
              <a:rPr lang="it-IT" altLang="it-IT" sz="1800" dirty="0" smtClean="0">
                <a:solidFill>
                  <a:srgbClr val="101000"/>
                </a:solidFill>
              </a:rPr>
              <a:t>URGENTE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3) ECO COLOR DOPPLER PER VALUTARE LA SEVERITA’ DELLA STENOSI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4)</a:t>
            </a:r>
            <a:r>
              <a:rPr lang="it-IT" altLang="it-IT" sz="2000" dirty="0" smtClean="0">
                <a:solidFill>
                  <a:srgbClr val="101000"/>
                </a:solidFill>
              </a:rPr>
              <a:t> </a:t>
            </a:r>
            <a:r>
              <a:rPr lang="it-IT" altLang="it-IT" sz="2000" u="sng" dirty="0" smtClean="0">
                <a:solidFill>
                  <a:srgbClr val="101000"/>
                </a:solidFill>
              </a:rPr>
              <a:t>TEA O STENT </a:t>
            </a:r>
            <a:r>
              <a:rPr lang="it-IT" altLang="it-IT" sz="2000" dirty="0" smtClean="0">
                <a:solidFill>
                  <a:srgbClr val="101000"/>
                </a:solidFill>
              </a:rPr>
              <a:t>ENTRO 7 gg, </a:t>
            </a:r>
            <a:r>
              <a:rPr lang="it-IT" altLang="it-IT" sz="2000" u="sng" dirty="0" smtClean="0">
                <a:solidFill>
                  <a:srgbClr val="101000"/>
                </a:solidFill>
              </a:rPr>
              <a:t>SE STENOSI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NASCET &gt; 50%, ECST &gt; 70%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2000" dirty="0">
                <a:solidFill>
                  <a:srgbClr val="101000"/>
                </a:solidFill>
              </a:rPr>
              <a:t>5</a:t>
            </a:r>
            <a:r>
              <a:rPr lang="it-IT" altLang="it-IT" sz="2000" dirty="0" smtClean="0">
                <a:solidFill>
                  <a:srgbClr val="101000"/>
                </a:solidFill>
              </a:rPr>
              <a:t>) </a:t>
            </a:r>
            <a:r>
              <a:rPr lang="it-IT" altLang="it-IT" sz="2000" u="sng" dirty="0" smtClean="0">
                <a:solidFill>
                  <a:srgbClr val="101000"/>
                </a:solidFill>
              </a:rPr>
              <a:t>NO TEA O STENT SE I SINTOMI NON SONO DISABILITANTI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6</a:t>
            </a:r>
            <a:r>
              <a:rPr lang="it-IT" altLang="it-IT" sz="1800" dirty="0" smtClean="0">
                <a:solidFill>
                  <a:srgbClr val="101000"/>
                </a:solidFill>
              </a:rPr>
              <a:t>) …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SEMPRE SI A ‘’ BEST MEDICAL TREATMENT ’’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7</a:t>
            </a:r>
            <a:r>
              <a:rPr lang="it-IT" altLang="it-IT" sz="1800" dirty="0" smtClean="0">
                <a:solidFill>
                  <a:srgbClr val="101000"/>
                </a:solidFill>
              </a:rPr>
              <a:t>)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TERAPIA ANTICOAGULANTE SOLO </a:t>
            </a:r>
            <a:r>
              <a:rPr lang="it-IT" altLang="it-IT" sz="1800" dirty="0" smtClean="0">
                <a:solidFill>
                  <a:srgbClr val="101000"/>
                </a:solidFill>
              </a:rPr>
              <a:t>SE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	.  ASSOCIATO A TROMBOSI DEL SENO VENOSO CEREBRALE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	.  ASSOCIATO A DISSECAZIONE ARTERIOSA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8</a:t>
            </a:r>
            <a:r>
              <a:rPr lang="it-IT" altLang="it-IT" sz="1800" dirty="0" smtClean="0">
                <a:solidFill>
                  <a:srgbClr val="101000"/>
                </a:solidFill>
              </a:rPr>
              <a:t>)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ASPIRINA 300 mg /DIE X 2 SETT. SE ASSOCIATO A FA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	E POI CONSIDERARE TERAPIA ANTICOAGULANTE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9</a:t>
            </a:r>
            <a:r>
              <a:rPr lang="it-IT" altLang="it-IT" sz="1800" dirty="0" smtClean="0">
                <a:solidFill>
                  <a:srgbClr val="101000"/>
                </a:solidFill>
              </a:rPr>
              <a:t>)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TERAPIA ANTICOAGULANTE </a:t>
            </a:r>
            <a:r>
              <a:rPr lang="it-IT" altLang="it-IT" sz="1800" dirty="0" smtClean="0">
                <a:solidFill>
                  <a:srgbClr val="101000"/>
                </a:solidFill>
              </a:rPr>
              <a:t>MEGLIO DI ASPIRINA 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	SE ASSOCIATO A TVP PROSSIMALE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10) STATINA IMMEDIATA NON RACCOMANDATA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11)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IDRATAZIONE E ALIMENTAZIONE,    O</a:t>
            </a:r>
            <a:r>
              <a:rPr lang="it-IT" altLang="it-IT" sz="1400" u="sng" dirty="0" smtClean="0">
                <a:solidFill>
                  <a:srgbClr val="101000"/>
                </a:solidFill>
              </a:rPr>
              <a:t>2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 </a:t>
            </a:r>
            <a:r>
              <a:rPr lang="it-IT" altLang="it-IT" sz="1800" dirty="0" smtClean="0">
                <a:solidFill>
                  <a:srgbClr val="101000"/>
                </a:solidFill>
              </a:rPr>
              <a:t>SOLO SE SATURAZIONE &lt; 95%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12) TERAPIA </a:t>
            </a:r>
            <a:r>
              <a:rPr lang="it-IT" altLang="it-IT" sz="1800" u="sng" dirty="0" smtClean="0">
                <a:solidFill>
                  <a:srgbClr val="101000"/>
                </a:solidFill>
              </a:rPr>
              <a:t>ANTIIPERTENSIVA</a:t>
            </a:r>
            <a:r>
              <a:rPr lang="it-IT" altLang="it-IT" sz="1800" dirty="0" smtClean="0">
                <a:solidFill>
                  <a:srgbClr val="101000"/>
                </a:solidFill>
              </a:rPr>
              <a:t> SOLO SE EMERGENZA IPERTENSIVA</a:t>
            </a:r>
          </a:p>
        </p:txBody>
      </p:sp>
      <p:pic>
        <p:nvPicPr>
          <p:cNvPr id="71684" name="Immagine 3"/>
          <p:cNvPicPr>
            <a:picLocks noChangeAspect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 t="91165" r="7054" b="2161"/>
          <a:stretch>
            <a:fillRect/>
          </a:stretch>
        </p:blipFill>
        <p:spPr bwMode="auto">
          <a:xfrm rot="1332969">
            <a:off x="7350125" y="657225"/>
            <a:ext cx="1439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 bwMode="auto">
          <a:xfrm>
            <a:off x="7294091" y="1206186"/>
            <a:ext cx="914400" cy="461665"/>
          </a:xfrm>
          <a:prstGeom prst="roundRect">
            <a:avLst/>
          </a:prstGeom>
          <a:noFill/>
          <a:ln w="38100" cap="flat" cmpd="sng" algn="ctr">
            <a:solidFill>
              <a:srgbClr val="101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lum bright="-20000" contrast="20000"/>
          </a:blip>
          <a:srcRect b="85614"/>
          <a:stretch/>
        </p:blipFill>
        <p:spPr>
          <a:xfrm>
            <a:off x="0" y="21659"/>
            <a:ext cx="9144000" cy="887062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36512" y="6309320"/>
            <a:ext cx="9144000" cy="431800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sz="2400" b="1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b="1" i="1" kern="0" dirty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( </a:t>
            </a:r>
            <a:r>
              <a:rPr lang="it-IT" sz="2400" b="1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Spence</a:t>
            </a:r>
            <a:r>
              <a:rPr lang="it-IT" sz="2400" b="1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J.D. </a:t>
            </a:r>
            <a:r>
              <a:rPr lang="it-IT" sz="2400" b="1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Jama</a:t>
            </a:r>
            <a:r>
              <a:rPr lang="it-IT" sz="2400" b="1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b="1" i="1" kern="0" dirty="0" err="1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Neurol</a:t>
            </a:r>
            <a:r>
              <a:rPr lang="it-IT" sz="2400" b="1" i="1" kern="0" dirty="0" smtClean="0">
                <a:solidFill>
                  <a:srgbClr val="101000"/>
                </a:solidFill>
                <a:latin typeface="+mj-lt"/>
                <a:ea typeface="+mj-ea"/>
                <a:cs typeface="+mj-cs"/>
              </a:rPr>
              <a:t>. 2015;72:383-4)</a:t>
            </a:r>
            <a:endParaRPr lang="it-IT" sz="2400" b="1" kern="0" dirty="0">
              <a:solidFill>
                <a:srgbClr val="101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6512" y="1052736"/>
            <a:ext cx="9107488" cy="5915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ts val="3000"/>
              </a:lnSpc>
              <a:buClr>
                <a:schemeClr val="tx1"/>
              </a:buClr>
            </a:pPr>
            <a:r>
              <a:rPr lang="it-IT" sz="2000" b="1" kern="0" dirty="0" smtClean="0"/>
              <a:t>	</a:t>
            </a:r>
            <a:r>
              <a:rPr lang="it-IT" sz="2000" b="1" i="1" kern="0" dirty="0" smtClean="0">
                <a:solidFill>
                  <a:srgbClr val="101000"/>
                </a:solidFill>
              </a:rPr>
              <a:t>NEI PAZIENTI ASINTOMATICI :</a:t>
            </a:r>
          </a:p>
          <a:p>
            <a:pPr marL="457200" indent="-457200" algn="l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kern="0" dirty="0" smtClean="0">
                <a:solidFill>
                  <a:srgbClr val="101000"/>
                </a:solidFill>
              </a:rPr>
              <a:t>«CAROTID PLAQUE BURDEN» COME AREA 2D O COME VOLUME 3D</a:t>
            </a:r>
          </a:p>
          <a:p>
            <a:pPr marL="457200" indent="-457200" algn="l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kern="0" dirty="0" smtClean="0">
                <a:solidFill>
                  <a:srgbClr val="101000"/>
                </a:solidFill>
              </a:rPr>
              <a:t>VOLUME DI PLACCA. NEI Pz AL 4° QUARTILE RISCHIO DI STROKE,IMA, MORTE A 5 aa E’ 3.4 VOLTE QUELLO DEI Pz AL 1° QUARTILE</a:t>
            </a:r>
          </a:p>
          <a:p>
            <a:pPr marL="457200" indent="-457200" algn="l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kern="0" dirty="0" smtClean="0">
                <a:solidFill>
                  <a:srgbClr val="101000"/>
                </a:solidFill>
              </a:rPr>
              <a:t>PROGRESSIONE DI PLACCA.  RISCHIO RADDOPPIATO          RISPETTO AL PZ. CON PLACCA STABILE</a:t>
            </a:r>
          </a:p>
          <a:p>
            <a:pPr marL="457200" indent="-457200" algn="l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kern="0" dirty="0" smtClean="0">
                <a:solidFill>
                  <a:srgbClr val="101000"/>
                </a:solidFill>
              </a:rPr>
              <a:t>IMT NON PREDICE GLI EVENTI CARDIOVASCOLARI</a:t>
            </a:r>
          </a:p>
          <a:p>
            <a:pPr marL="457200" indent="-457200" algn="l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kern="0" dirty="0" smtClean="0">
                <a:solidFill>
                  <a:srgbClr val="101000"/>
                </a:solidFill>
              </a:rPr>
              <a:t>% STENOSI DA SOLA PORTA A CHIRURGIA INAPPROPRIATA</a:t>
            </a:r>
          </a:p>
          <a:p>
            <a:pPr marL="457200" indent="-457200" algn="l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kern="0" dirty="0" smtClean="0">
                <a:solidFill>
                  <a:srgbClr val="101000"/>
                </a:solidFill>
              </a:rPr>
              <a:t>TRATTARE LA PLACCA INVECE CHE I FATTORI DI RISCHIO DI RISCHIO RIDUCE:</a:t>
            </a:r>
          </a:p>
          <a:p>
            <a:pPr marL="914400" lvl="1" indent="-457200" algn="l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kern="0" dirty="0" smtClean="0">
                <a:solidFill>
                  <a:srgbClr val="101000"/>
                </a:solidFill>
              </a:rPr>
              <a:t>STROKE A 2 aa DALL’ 8.8% ALL’ 1%</a:t>
            </a:r>
          </a:p>
          <a:p>
            <a:pPr marL="914400" lvl="1" indent="-457200" algn="l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kern="0" dirty="0" smtClean="0">
                <a:solidFill>
                  <a:srgbClr val="101000"/>
                </a:solidFill>
              </a:rPr>
              <a:t>IMA DAL 7.6% ALL’1%</a:t>
            </a:r>
          </a:p>
          <a:p>
            <a:pPr marL="914400" lvl="1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sz="2000" b="1" kern="0" dirty="0">
              <a:solidFill>
                <a:srgbClr val="1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262"/>
            <a:ext cx="9144000" cy="580227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-44712" y="6453336"/>
            <a:ext cx="918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 smtClean="0">
                <a:solidFill>
                  <a:srgbClr val="101000"/>
                </a:solidFill>
              </a:rPr>
              <a:t>(</a:t>
            </a:r>
            <a:r>
              <a:rPr lang="it-IT" sz="2400" i="1" dirty="0" err="1" smtClean="0">
                <a:solidFill>
                  <a:srgbClr val="101000"/>
                </a:solidFill>
              </a:rPr>
              <a:t>Spence</a:t>
            </a:r>
            <a:r>
              <a:rPr lang="it-IT" sz="2400" i="1" dirty="0" smtClean="0">
                <a:solidFill>
                  <a:srgbClr val="101000"/>
                </a:solidFill>
              </a:rPr>
              <a:t> J.D. and </a:t>
            </a:r>
            <a:r>
              <a:rPr lang="it-IT" sz="2400" i="1" dirty="0" err="1" smtClean="0">
                <a:solidFill>
                  <a:srgbClr val="101000"/>
                </a:solidFill>
              </a:rPr>
              <a:t>Parraga</a:t>
            </a:r>
            <a:r>
              <a:rPr lang="it-IT" sz="2400" i="1" dirty="0" smtClean="0">
                <a:solidFill>
                  <a:srgbClr val="101000"/>
                </a:solidFill>
              </a:rPr>
              <a:t> G. </a:t>
            </a:r>
            <a:r>
              <a:rPr lang="it-IT" sz="2400" i="1" dirty="0" err="1" smtClean="0">
                <a:solidFill>
                  <a:srgbClr val="101000"/>
                </a:solidFill>
              </a:rPr>
              <a:t>Neuroim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i="1" dirty="0" err="1" smtClean="0">
                <a:solidFill>
                  <a:srgbClr val="101000"/>
                </a:solidFill>
              </a:rPr>
              <a:t>Clin</a:t>
            </a:r>
            <a:r>
              <a:rPr lang="it-IT" sz="2400" i="1" dirty="0" smtClean="0">
                <a:solidFill>
                  <a:srgbClr val="101000"/>
                </a:solidFill>
              </a:rPr>
              <a:t> N </a:t>
            </a:r>
            <a:r>
              <a:rPr lang="it-IT" sz="2400" i="1" dirty="0" err="1" smtClean="0">
                <a:solidFill>
                  <a:srgbClr val="101000"/>
                </a:solidFill>
              </a:rPr>
              <a:t>Am</a:t>
            </a:r>
            <a:r>
              <a:rPr lang="it-IT" sz="2400" i="1" dirty="0" smtClean="0">
                <a:solidFill>
                  <a:srgbClr val="101000"/>
                </a:solidFill>
              </a:rPr>
              <a:t> 2016; 26: 69-80)</a:t>
            </a:r>
            <a:endParaRPr lang="it-IT" sz="2400" i="1" dirty="0">
              <a:solidFill>
                <a:srgbClr val="101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44712" y="18757"/>
            <a:ext cx="925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01000"/>
                </a:solidFill>
              </a:rPr>
              <a:t>PARAMETRI:  SPESSORE        AREA       VOLUME 3D  </a:t>
            </a:r>
            <a:endParaRPr lang="it-IT" sz="2400" b="1" dirty="0">
              <a:solidFill>
                <a:srgbClr val="101000"/>
              </a:solidFill>
            </a:endParaRPr>
          </a:p>
        </p:txBody>
      </p:sp>
      <p:sp>
        <p:nvSpPr>
          <p:cNvPr id="5" name="Freccia a destra 4"/>
          <p:cNvSpPr/>
          <p:nvPr/>
        </p:nvSpPr>
        <p:spPr bwMode="auto">
          <a:xfrm>
            <a:off x="4716016" y="187943"/>
            <a:ext cx="402344" cy="104789"/>
          </a:xfrm>
          <a:prstGeom prst="rightArrow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>
            <a:off x="6156176" y="187942"/>
            <a:ext cx="402344" cy="104789"/>
          </a:xfrm>
          <a:prstGeom prst="rightArrow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3421"/>
            <a:ext cx="7183515" cy="604867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44712" y="18757"/>
            <a:ext cx="92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01000"/>
                </a:solidFill>
              </a:rPr>
              <a:t>MISURAZIONE DEL‘’ BURDEN’’DI PLACCA CON SOFTWARE AUTOMATICO</a:t>
            </a:r>
            <a:endParaRPr lang="it-IT" b="1" dirty="0">
              <a:solidFill>
                <a:srgbClr val="101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44712" y="6453336"/>
            <a:ext cx="918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 smtClean="0">
                <a:solidFill>
                  <a:srgbClr val="101000"/>
                </a:solidFill>
              </a:rPr>
              <a:t>(</a:t>
            </a:r>
            <a:r>
              <a:rPr lang="it-IT" sz="2400" i="1" dirty="0" err="1" smtClean="0">
                <a:solidFill>
                  <a:srgbClr val="101000"/>
                </a:solidFill>
              </a:rPr>
              <a:t>Spence</a:t>
            </a:r>
            <a:r>
              <a:rPr lang="it-IT" sz="2400" i="1" dirty="0" smtClean="0">
                <a:solidFill>
                  <a:srgbClr val="101000"/>
                </a:solidFill>
              </a:rPr>
              <a:t> J.D. and </a:t>
            </a:r>
            <a:r>
              <a:rPr lang="it-IT" sz="2400" i="1" dirty="0" err="1" smtClean="0">
                <a:solidFill>
                  <a:srgbClr val="101000"/>
                </a:solidFill>
              </a:rPr>
              <a:t>Parraga</a:t>
            </a:r>
            <a:r>
              <a:rPr lang="it-IT" sz="2400" i="1" dirty="0" smtClean="0">
                <a:solidFill>
                  <a:srgbClr val="101000"/>
                </a:solidFill>
              </a:rPr>
              <a:t> G. </a:t>
            </a:r>
            <a:r>
              <a:rPr lang="it-IT" sz="2400" i="1" dirty="0" err="1" smtClean="0">
                <a:solidFill>
                  <a:srgbClr val="101000"/>
                </a:solidFill>
              </a:rPr>
              <a:t>Neuroim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i="1" dirty="0" err="1" smtClean="0">
                <a:solidFill>
                  <a:srgbClr val="101000"/>
                </a:solidFill>
              </a:rPr>
              <a:t>Clin</a:t>
            </a:r>
            <a:r>
              <a:rPr lang="it-IT" sz="2400" i="1" dirty="0" smtClean="0">
                <a:solidFill>
                  <a:srgbClr val="101000"/>
                </a:solidFill>
              </a:rPr>
              <a:t> N </a:t>
            </a:r>
            <a:r>
              <a:rPr lang="it-IT" sz="2400" i="1" dirty="0" err="1" smtClean="0">
                <a:solidFill>
                  <a:srgbClr val="101000"/>
                </a:solidFill>
              </a:rPr>
              <a:t>Am</a:t>
            </a:r>
            <a:r>
              <a:rPr lang="it-IT" sz="2400" i="1" dirty="0" smtClean="0">
                <a:solidFill>
                  <a:srgbClr val="101000"/>
                </a:solidFill>
              </a:rPr>
              <a:t> 2016; 26: 69-80)</a:t>
            </a:r>
            <a:endParaRPr lang="it-IT" sz="2400" i="1" dirty="0">
              <a:solidFill>
                <a:srgbClr val="1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43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61544"/>
            <a:ext cx="7560840" cy="57900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875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01000"/>
                </a:solidFill>
              </a:rPr>
              <a:t>SCANSIONE A MANO LIBERA vs SCANSIONE MECCANICA</a:t>
            </a:r>
            <a:endParaRPr lang="it-IT" b="1" dirty="0">
              <a:solidFill>
                <a:srgbClr val="101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44712" y="6453336"/>
            <a:ext cx="918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 smtClean="0">
                <a:solidFill>
                  <a:srgbClr val="101000"/>
                </a:solidFill>
              </a:rPr>
              <a:t>(</a:t>
            </a:r>
            <a:r>
              <a:rPr lang="it-IT" sz="2400" i="1" dirty="0" err="1" smtClean="0">
                <a:solidFill>
                  <a:srgbClr val="101000"/>
                </a:solidFill>
              </a:rPr>
              <a:t>Spence</a:t>
            </a:r>
            <a:r>
              <a:rPr lang="it-IT" sz="2400" i="1" dirty="0" smtClean="0">
                <a:solidFill>
                  <a:srgbClr val="101000"/>
                </a:solidFill>
              </a:rPr>
              <a:t> J.D. and </a:t>
            </a:r>
            <a:r>
              <a:rPr lang="it-IT" sz="2400" i="1" dirty="0" err="1" smtClean="0">
                <a:solidFill>
                  <a:srgbClr val="101000"/>
                </a:solidFill>
              </a:rPr>
              <a:t>Parraga</a:t>
            </a:r>
            <a:r>
              <a:rPr lang="it-IT" sz="2400" i="1" dirty="0" smtClean="0">
                <a:solidFill>
                  <a:srgbClr val="101000"/>
                </a:solidFill>
              </a:rPr>
              <a:t> G. </a:t>
            </a:r>
            <a:r>
              <a:rPr lang="it-IT" sz="2400" i="1" dirty="0" err="1" smtClean="0">
                <a:solidFill>
                  <a:srgbClr val="101000"/>
                </a:solidFill>
              </a:rPr>
              <a:t>Neuroim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i="1" dirty="0" err="1" smtClean="0">
                <a:solidFill>
                  <a:srgbClr val="101000"/>
                </a:solidFill>
              </a:rPr>
              <a:t>Clin</a:t>
            </a:r>
            <a:r>
              <a:rPr lang="it-IT" sz="2400" i="1" dirty="0" smtClean="0">
                <a:solidFill>
                  <a:srgbClr val="101000"/>
                </a:solidFill>
              </a:rPr>
              <a:t> N </a:t>
            </a:r>
            <a:r>
              <a:rPr lang="it-IT" sz="2400" i="1" dirty="0" err="1" smtClean="0">
                <a:solidFill>
                  <a:srgbClr val="101000"/>
                </a:solidFill>
              </a:rPr>
              <a:t>Am</a:t>
            </a:r>
            <a:r>
              <a:rPr lang="it-IT" sz="2400" i="1" dirty="0" smtClean="0">
                <a:solidFill>
                  <a:srgbClr val="101000"/>
                </a:solidFill>
              </a:rPr>
              <a:t> 2016; 26: 69-80)</a:t>
            </a:r>
            <a:endParaRPr lang="it-IT" sz="2400" i="1" dirty="0">
              <a:solidFill>
                <a:srgbClr val="1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71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101000"/>
                </a:solidFill>
              </a:rPr>
              <a:t>ALTRO  ARGOMENTO DI GRANDE INTERESSE</a:t>
            </a:r>
            <a:endParaRPr lang="it-IT" sz="2800" b="1" dirty="0">
              <a:solidFill>
                <a:srgbClr val="101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652" y="1916832"/>
            <a:ext cx="8747348" cy="4114800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101000"/>
                </a:solidFill>
              </a:rPr>
              <a:t>… COME VALUTARE ILRISCHIO DI OCCLUSIONE?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101000"/>
                </a:solidFill>
              </a:rPr>
              <a:t>LA PROGRESSIONE DELLA PLACCA E’ UN RISCHIO GRAVE ?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101000"/>
                </a:solidFill>
              </a:rPr>
              <a:t>E’ INDICAZIONE A TEA / CAS ?</a:t>
            </a:r>
          </a:p>
        </p:txBody>
      </p:sp>
    </p:spTree>
    <p:extLst>
      <p:ext uri="{BB962C8B-B14F-4D97-AF65-F5344CB8AC3E}">
        <p14:creationId xmlns:p14="http://schemas.microsoft.com/office/powerpoint/2010/main" val="4067523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163778" y="508756"/>
            <a:ext cx="8824954" cy="59251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44712" y="18757"/>
            <a:ext cx="925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01000"/>
                </a:solidFill>
              </a:rPr>
              <a:t>IL RISCHIO NELLA EVOLUZIONE STENOSI       OCCLUSIONE</a:t>
            </a:r>
            <a:endParaRPr lang="it-IT" sz="2400" b="1" dirty="0">
              <a:solidFill>
                <a:srgbClr val="101000"/>
              </a:solidFill>
            </a:endParaRPr>
          </a:p>
        </p:txBody>
      </p:sp>
      <p:sp>
        <p:nvSpPr>
          <p:cNvPr id="5" name="Freccia a destra 4"/>
          <p:cNvSpPr/>
          <p:nvPr/>
        </p:nvSpPr>
        <p:spPr bwMode="auto">
          <a:xfrm>
            <a:off x="6441828" y="187942"/>
            <a:ext cx="402344" cy="104789"/>
          </a:xfrm>
          <a:prstGeom prst="rightArrow">
            <a:avLst/>
          </a:prstGeom>
          <a:solidFill>
            <a:srgbClr val="101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6453336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 smtClean="0">
                <a:solidFill>
                  <a:srgbClr val="101000"/>
                </a:solidFill>
              </a:rPr>
              <a:t>( Yang C. and </a:t>
            </a:r>
            <a:r>
              <a:rPr lang="it-IT" sz="2400" i="1" dirty="0" err="1" smtClean="0">
                <a:solidFill>
                  <a:srgbClr val="101000"/>
                </a:solidFill>
              </a:rPr>
              <a:t>Spence</a:t>
            </a:r>
            <a:r>
              <a:rPr lang="it-IT" sz="2400" i="1" dirty="0" smtClean="0">
                <a:solidFill>
                  <a:srgbClr val="101000"/>
                </a:solidFill>
              </a:rPr>
              <a:t> D. </a:t>
            </a:r>
            <a:r>
              <a:rPr lang="it-IT" sz="2400" i="1" dirty="0" err="1" smtClean="0">
                <a:solidFill>
                  <a:srgbClr val="101000"/>
                </a:solidFill>
              </a:rPr>
              <a:t>Jama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i="1" dirty="0" err="1" smtClean="0">
                <a:solidFill>
                  <a:srgbClr val="101000"/>
                </a:solidFill>
              </a:rPr>
              <a:t>Neurology</a:t>
            </a:r>
            <a:r>
              <a:rPr lang="it-IT" sz="2400" i="1" dirty="0" smtClean="0">
                <a:solidFill>
                  <a:srgbClr val="101000"/>
                </a:solidFill>
              </a:rPr>
              <a:t> 2015;72: 1261-1267)</a:t>
            </a:r>
            <a:endParaRPr lang="it-IT" sz="2400" i="1" dirty="0">
              <a:solidFill>
                <a:srgbClr val="1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6453336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 smtClean="0">
                <a:solidFill>
                  <a:srgbClr val="101000"/>
                </a:solidFill>
              </a:rPr>
              <a:t>( Yang C. and </a:t>
            </a:r>
            <a:r>
              <a:rPr lang="it-IT" sz="2400" i="1" dirty="0" err="1" smtClean="0">
                <a:solidFill>
                  <a:srgbClr val="101000"/>
                </a:solidFill>
              </a:rPr>
              <a:t>Spence</a:t>
            </a:r>
            <a:r>
              <a:rPr lang="it-IT" sz="2400" i="1" dirty="0" smtClean="0">
                <a:solidFill>
                  <a:srgbClr val="101000"/>
                </a:solidFill>
              </a:rPr>
              <a:t> D. </a:t>
            </a:r>
            <a:r>
              <a:rPr lang="it-IT" sz="2400" i="1" dirty="0" err="1" smtClean="0">
                <a:solidFill>
                  <a:srgbClr val="101000"/>
                </a:solidFill>
              </a:rPr>
              <a:t>Jama</a:t>
            </a:r>
            <a:r>
              <a:rPr lang="it-IT" sz="2400" i="1" dirty="0" smtClean="0">
                <a:solidFill>
                  <a:srgbClr val="101000"/>
                </a:solidFill>
              </a:rPr>
              <a:t> </a:t>
            </a:r>
            <a:r>
              <a:rPr lang="it-IT" sz="2400" i="1" dirty="0" err="1" smtClean="0">
                <a:solidFill>
                  <a:srgbClr val="101000"/>
                </a:solidFill>
              </a:rPr>
              <a:t>Neurology</a:t>
            </a:r>
            <a:r>
              <a:rPr lang="it-IT" sz="2400" i="1" dirty="0" smtClean="0">
                <a:solidFill>
                  <a:srgbClr val="101000"/>
                </a:solidFill>
              </a:rPr>
              <a:t> 2015;72: 1261-1267)</a:t>
            </a:r>
            <a:endParaRPr lang="it-IT" sz="2400" i="1" dirty="0">
              <a:solidFill>
                <a:srgbClr val="101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18" y="40466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101000"/>
                </a:solidFill>
              </a:rPr>
              <a:t>IL RISCHIO DI OCCLUSIONE DI UNA STENOSI E’ INDICAZIONE A TEA / CAS NEL PAZIENTE ASINTOMATICO?</a:t>
            </a:r>
          </a:p>
          <a:p>
            <a:endParaRPr lang="it-IT" b="1" dirty="0" smtClean="0">
              <a:solidFill>
                <a:srgbClr val="101000"/>
              </a:solidFill>
            </a:endParaRPr>
          </a:p>
          <a:p>
            <a:endParaRPr lang="it-IT" b="1" dirty="0" smtClean="0">
              <a:solidFill>
                <a:srgbClr val="101000"/>
              </a:solidFill>
            </a:endParaRPr>
          </a:p>
          <a:p>
            <a:pPr>
              <a:lnSpc>
                <a:spcPts val="3000"/>
              </a:lnSpc>
            </a:pPr>
            <a:r>
              <a:rPr lang="it-IT" b="1" dirty="0" smtClean="0">
                <a:solidFill>
                  <a:srgbClr val="101000"/>
                </a:solidFill>
              </a:rPr>
              <a:t>1)  PER 316 Pz. CHE SVILUPPANO UNA OCCLUSIONE SENZA SINTOMI :</a:t>
            </a:r>
          </a:p>
          <a:p>
            <a:pPr>
              <a:lnSpc>
                <a:spcPts val="3000"/>
              </a:lnSpc>
            </a:pPr>
            <a:r>
              <a:rPr lang="it-IT" b="1" dirty="0" smtClean="0">
                <a:solidFill>
                  <a:srgbClr val="101000"/>
                </a:solidFill>
              </a:rPr>
              <a:t>	- 1 STROKE AL MOMENTO DELLA OCCLUSIONE</a:t>
            </a:r>
          </a:p>
          <a:p>
            <a:pPr>
              <a:lnSpc>
                <a:spcPts val="3000"/>
              </a:lnSpc>
            </a:pPr>
            <a:r>
              <a:rPr lang="it-IT" b="1" dirty="0" smtClean="0">
                <a:solidFill>
                  <a:srgbClr val="101000"/>
                </a:solidFill>
              </a:rPr>
              <a:t>	- 3 STROKE IPSILATERALI NEL FOLLOW UP</a:t>
            </a:r>
          </a:p>
          <a:p>
            <a:pPr>
              <a:lnSpc>
                <a:spcPts val="3000"/>
              </a:lnSpc>
            </a:pPr>
            <a:r>
              <a:rPr lang="it-IT" b="1" dirty="0" smtClean="0">
                <a:solidFill>
                  <a:srgbClr val="101000"/>
                </a:solidFill>
              </a:rPr>
              <a:t>2)  LA PROGRESSIONE DELLA STENOSI        OCCLUSIONE              	DIPENDE DALLA TERAPIA MEDICA</a:t>
            </a:r>
          </a:p>
          <a:p>
            <a:pPr>
              <a:lnSpc>
                <a:spcPts val="3000"/>
              </a:lnSpc>
            </a:pPr>
            <a:r>
              <a:rPr lang="it-IT" b="1" dirty="0" smtClean="0">
                <a:solidFill>
                  <a:srgbClr val="101000"/>
                </a:solidFill>
              </a:rPr>
              <a:t>3)  NON C’E’ CORRELAZIONE TRA %STENOSI ED OCCLUSIONE</a:t>
            </a:r>
          </a:p>
          <a:p>
            <a:pPr>
              <a:lnSpc>
                <a:spcPts val="3000"/>
              </a:lnSpc>
            </a:pPr>
            <a:r>
              <a:rPr lang="it-IT" b="1" dirty="0" smtClean="0">
                <a:solidFill>
                  <a:srgbClr val="101000"/>
                </a:solidFill>
              </a:rPr>
              <a:t>4)  LA PLACCA E’ PERICOLOSA PER IL RISCHIO DI EMBOLIA</a:t>
            </a:r>
          </a:p>
          <a:p>
            <a:pPr>
              <a:lnSpc>
                <a:spcPts val="3000"/>
              </a:lnSpc>
            </a:pPr>
            <a:r>
              <a:rPr lang="it-IT" b="1" dirty="0">
                <a:solidFill>
                  <a:srgbClr val="101000"/>
                </a:solidFill>
              </a:rPr>
              <a:t> </a:t>
            </a:r>
            <a:r>
              <a:rPr lang="it-IT" b="1" dirty="0" smtClean="0">
                <a:solidFill>
                  <a:srgbClr val="101000"/>
                </a:solidFill>
              </a:rPr>
              <a:t>           ‘’             NON E’ PERICOLOSA PER RISCHIO DI OCCLUSIONE</a:t>
            </a:r>
            <a:endParaRPr lang="it-IT" dirty="0">
              <a:solidFill>
                <a:srgbClr val="101000"/>
              </a:solidFill>
            </a:endParaRPr>
          </a:p>
        </p:txBody>
      </p:sp>
      <p:sp>
        <p:nvSpPr>
          <p:cNvPr id="5" name="Freccia a destra 4"/>
          <p:cNvSpPr/>
          <p:nvPr/>
        </p:nvSpPr>
        <p:spPr bwMode="auto">
          <a:xfrm>
            <a:off x="5150472" y="3068960"/>
            <a:ext cx="330336" cy="124592"/>
          </a:xfrm>
          <a:prstGeom prst="rightArrow">
            <a:avLst/>
          </a:prstGeom>
          <a:solidFill>
            <a:srgbClr val="101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2400" b="1" dirty="0" smtClean="0">
                <a:solidFill>
                  <a:srgbClr val="101000"/>
                </a:solidFill>
              </a:rPr>
              <a:t>... IN CONCLUSIONE</a:t>
            </a:r>
            <a:endParaRPr lang="it-IT" sz="2400" b="1" dirty="0">
              <a:solidFill>
                <a:srgbClr val="101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2" y="1988840"/>
            <a:ext cx="9140588" cy="4114800"/>
          </a:xfrm>
        </p:spPr>
        <p:txBody>
          <a:bodyPr/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101000"/>
                </a:solidFill>
              </a:rPr>
              <a:t>NEL PAZIENTE SINTOMATICO INTERESSANO SINTOMI E ‘’ BURDEN’’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it-IT" sz="2000" b="1" dirty="0" smtClean="0">
              <a:solidFill>
                <a:srgbClr val="101000"/>
              </a:solidFill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101000"/>
                </a:solidFill>
              </a:rPr>
              <a:t>NEL PAZIENTE ASINTOMATICO MI INTERESSA PREVEDERE L’EVOLUZIONE. 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t-IT" sz="2000" b="1" dirty="0">
                <a:solidFill>
                  <a:srgbClr val="101000"/>
                </a:solidFill>
              </a:rPr>
              <a:t> </a:t>
            </a:r>
            <a:r>
              <a:rPr lang="it-IT" sz="2000" b="1" dirty="0" smtClean="0">
                <a:solidFill>
                  <a:srgbClr val="101000"/>
                </a:solidFill>
              </a:rPr>
              <a:t>    INTERESSA LA PLACCA :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t-IT" sz="2000" b="1" dirty="0">
                <a:solidFill>
                  <a:srgbClr val="101000"/>
                </a:solidFill>
              </a:rPr>
              <a:t>	</a:t>
            </a:r>
            <a:r>
              <a:rPr lang="it-IT" sz="2000" b="1" dirty="0" smtClean="0">
                <a:solidFill>
                  <a:srgbClr val="101000"/>
                </a:solidFill>
              </a:rPr>
              <a:t>- ECOSTRUTTURA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t-IT" sz="2000" b="1" dirty="0">
                <a:solidFill>
                  <a:srgbClr val="101000"/>
                </a:solidFill>
              </a:rPr>
              <a:t>	</a:t>
            </a:r>
            <a:r>
              <a:rPr lang="it-IT" sz="2000" b="1" dirty="0" smtClean="0">
                <a:solidFill>
                  <a:srgbClr val="101000"/>
                </a:solidFill>
              </a:rPr>
              <a:t>- SUPERFICIE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t-IT" sz="2000" b="1" dirty="0">
                <a:solidFill>
                  <a:srgbClr val="101000"/>
                </a:solidFill>
              </a:rPr>
              <a:t>	</a:t>
            </a:r>
            <a:r>
              <a:rPr lang="it-IT" sz="2000" b="1" dirty="0" smtClean="0">
                <a:solidFill>
                  <a:srgbClr val="101000"/>
                </a:solidFill>
              </a:rPr>
              <a:t>- MOBILITA’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t-IT" sz="2000" b="1" dirty="0">
                <a:solidFill>
                  <a:srgbClr val="101000"/>
                </a:solidFill>
              </a:rPr>
              <a:t>	</a:t>
            </a:r>
            <a:r>
              <a:rPr lang="it-IT" sz="2000" b="1" dirty="0" smtClean="0">
                <a:solidFill>
                  <a:srgbClr val="101000"/>
                </a:solidFill>
              </a:rPr>
              <a:t>- VOLUME / ‘’BURDEN’’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t-IT" sz="2000" b="1" dirty="0">
                <a:solidFill>
                  <a:srgbClr val="101000"/>
                </a:solidFill>
              </a:rPr>
              <a:t>	</a:t>
            </a:r>
            <a:r>
              <a:rPr lang="it-IT" sz="2000" b="1" dirty="0" smtClean="0">
                <a:solidFill>
                  <a:srgbClr val="101000"/>
                </a:solidFill>
              </a:rPr>
              <a:t>- QUALITA’ DEL FLUSSO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t-IT" sz="2000" b="1" dirty="0">
                <a:solidFill>
                  <a:srgbClr val="101000"/>
                </a:solidFill>
              </a:rPr>
              <a:t>	</a:t>
            </a:r>
            <a:r>
              <a:rPr lang="it-IT" sz="2000" b="1" dirty="0" smtClean="0">
                <a:solidFill>
                  <a:srgbClr val="101000"/>
                </a:solidFill>
              </a:rPr>
              <a:t>- FLOGOSI / NEOVASCOLARIZZAZIONE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t-IT" sz="2000" b="1" dirty="0">
                <a:solidFill>
                  <a:srgbClr val="101000"/>
                </a:solidFill>
              </a:rPr>
              <a:t>	</a:t>
            </a:r>
            <a:r>
              <a:rPr lang="it-IT" sz="2000" b="1" dirty="0" smtClean="0">
                <a:solidFill>
                  <a:srgbClr val="101000"/>
                </a:solidFill>
              </a:rPr>
              <a:t>- PROGRESSIONE	 </a:t>
            </a:r>
            <a:endParaRPr lang="it-IT" sz="2000" b="1" dirty="0">
              <a:solidFill>
                <a:srgbClr val="1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5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ChangeArrowheads="1"/>
          </p:cNvSpPr>
          <p:nvPr/>
        </p:nvSpPr>
        <p:spPr bwMode="auto">
          <a:xfrm>
            <a:off x="0" y="-90488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800" b="1" dirty="0">
                <a:solidFill>
                  <a:srgbClr val="101000"/>
                </a:solidFill>
              </a:rPr>
              <a:t>PAZIENTE CON </a:t>
            </a:r>
            <a:r>
              <a:rPr lang="it-IT" altLang="it-IT" sz="2800" b="1" i="1" u="sng" dirty="0">
                <a:solidFill>
                  <a:srgbClr val="101000"/>
                </a:solidFill>
              </a:rPr>
              <a:t>STROKE ACUTO</a:t>
            </a:r>
          </a:p>
        </p:txBody>
      </p:sp>
      <p:sp>
        <p:nvSpPr>
          <p:cNvPr id="66563" name="Rectangle 1027"/>
          <p:cNvSpPr>
            <a:spLocks noChangeArrowheads="1"/>
          </p:cNvSpPr>
          <p:nvPr/>
        </p:nvSpPr>
        <p:spPr bwMode="auto">
          <a:xfrm>
            <a:off x="107950" y="620713"/>
            <a:ext cx="903605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/>
              <a:t> </a:t>
            </a:r>
            <a:r>
              <a:rPr lang="it-IT" altLang="it-IT" sz="1800" dirty="0" smtClean="0">
                <a:solidFill>
                  <a:srgbClr val="101000"/>
                </a:solidFill>
              </a:rPr>
              <a:t>… UNA  CONSIDERAZIONE :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SI TEA O STENT ENTRO 7 gg, SE </a:t>
            </a:r>
            <a:r>
              <a:rPr lang="it-IT" altLang="it-IT" sz="1800" dirty="0" smtClean="0">
                <a:solidFill>
                  <a:srgbClr val="101000"/>
                </a:solidFill>
              </a:rPr>
              <a:t>I SINTOMI SONO DISABILITANTI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 </a:t>
            </a:r>
            <a:r>
              <a:rPr lang="it-IT" altLang="it-IT" sz="1800" dirty="0" smtClean="0">
                <a:solidFill>
                  <a:srgbClr val="101000"/>
                </a:solidFill>
              </a:rPr>
              <a:t>                                                   SE STENOSI </a:t>
            </a:r>
            <a:r>
              <a:rPr lang="it-IT" altLang="it-IT" sz="1600" dirty="0">
                <a:solidFill>
                  <a:srgbClr val="101000"/>
                </a:solidFill>
              </a:rPr>
              <a:t>NASCET &gt; 50%, ECST &gt; 70%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NO </a:t>
            </a:r>
            <a:r>
              <a:rPr lang="it-IT" altLang="it-IT" sz="1800" dirty="0">
                <a:solidFill>
                  <a:srgbClr val="101000"/>
                </a:solidFill>
              </a:rPr>
              <a:t>TEA O STENT SE I SINTOMI NON SONO DISABILITANTI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endParaRPr lang="it-IT" altLang="it-IT" sz="1800" dirty="0" smtClean="0">
              <a:solidFill>
                <a:srgbClr val="101000"/>
              </a:solidFill>
            </a:endParaRP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 NON SI TIENE CONTO DELLA MORFOLOGIA DELLA PLACCA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 NON SI TIENE CONTO DELLA QUALITA’ DEL FLUSSO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endParaRPr lang="it-IT" altLang="it-IT" sz="1800" dirty="0">
              <a:solidFill>
                <a:srgbClr val="101000"/>
              </a:solidFill>
            </a:endParaRP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PERCHE’ ?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buFontTx/>
              <a:buChar char="-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STIAMO PARLANDO DI UN PAZIENTE CON UNO STROKE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buFontTx/>
              <a:buChar char="-"/>
              <a:defRPr/>
            </a:pPr>
            <a:endParaRPr lang="it-IT" altLang="it-IT" sz="1800" dirty="0" smtClean="0"/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buFontTx/>
              <a:buChar char="-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… MOLTO DIVERSA LA VALUTAZIONE DI UN PAZIENTE :</a:t>
            </a:r>
          </a:p>
          <a:p>
            <a:pPr marL="0" indent="0">
              <a:lnSpc>
                <a:spcPts val="30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	</a:t>
            </a:r>
            <a:r>
              <a:rPr lang="it-IT" altLang="it-IT" sz="1800" dirty="0" smtClean="0">
                <a:solidFill>
                  <a:srgbClr val="101000"/>
                </a:solidFill>
              </a:rPr>
              <a:t>	- </a:t>
            </a:r>
            <a:r>
              <a:rPr lang="it-IT" altLang="it-IT" sz="2800" dirty="0" smtClean="0">
                <a:solidFill>
                  <a:srgbClr val="101000"/>
                </a:solidFill>
              </a:rPr>
              <a:t>SENZA SINTOMI DISABILITANTI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	</a:t>
            </a:r>
            <a:r>
              <a:rPr lang="it-IT" altLang="it-IT" sz="1800" dirty="0" smtClean="0">
                <a:solidFill>
                  <a:srgbClr val="101000"/>
                </a:solidFill>
              </a:rPr>
              <a:t>	- SENZA SINTOMI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 smtClean="0">
                <a:solidFill>
                  <a:srgbClr val="101000"/>
                </a:solidFill>
              </a:rPr>
              <a:t>DOVE </a:t>
            </a:r>
            <a:r>
              <a:rPr lang="it-IT" altLang="it-IT" sz="2000" dirty="0" smtClean="0">
                <a:solidFill>
                  <a:srgbClr val="101000"/>
                </a:solidFill>
              </a:rPr>
              <a:t>CI INTERESSA MOLTO LA PLACCA. LE SUE CARATTERISTICHE</a:t>
            </a:r>
            <a:r>
              <a:rPr lang="it-IT" altLang="it-IT" sz="1800" dirty="0" smtClean="0">
                <a:solidFill>
                  <a:srgbClr val="101000"/>
                </a:solidFill>
              </a:rPr>
              <a:t> :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	</a:t>
            </a:r>
            <a:r>
              <a:rPr lang="it-IT" altLang="it-IT" sz="1800" dirty="0" smtClean="0">
                <a:solidFill>
                  <a:srgbClr val="101000"/>
                </a:solidFill>
              </a:rPr>
              <a:t>	- MORFOLOGICHE</a:t>
            </a:r>
          </a:p>
          <a:p>
            <a:pPr marL="0" indent="0"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r>
              <a:rPr lang="it-IT" altLang="it-IT" sz="1800" dirty="0">
                <a:solidFill>
                  <a:srgbClr val="101000"/>
                </a:solidFill>
              </a:rPr>
              <a:t>	</a:t>
            </a:r>
            <a:r>
              <a:rPr lang="it-IT" altLang="it-IT" sz="1800" dirty="0" smtClean="0">
                <a:solidFill>
                  <a:srgbClr val="101000"/>
                </a:solidFill>
              </a:rPr>
              <a:t>	- LE ALTERAZIONI DI FLUSSO</a:t>
            </a:r>
          </a:p>
          <a:p>
            <a:pPr>
              <a:lnSpc>
                <a:spcPts val="2100"/>
              </a:lnSpc>
              <a:spcBef>
                <a:spcPct val="20000"/>
              </a:spcBef>
              <a:buSzPct val="100000"/>
              <a:defRPr/>
            </a:pPr>
            <a:endParaRPr lang="it-IT" altLang="it-IT" sz="1800" dirty="0" smtClean="0"/>
          </a:p>
        </p:txBody>
      </p:sp>
      <p:pic>
        <p:nvPicPr>
          <p:cNvPr id="71684" name="Immagine 3"/>
          <p:cNvPicPr>
            <a:picLocks noChangeAspect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 t="91165" r="7054" b="2161"/>
          <a:stretch>
            <a:fillRect/>
          </a:stretch>
        </p:blipFill>
        <p:spPr bwMode="auto">
          <a:xfrm rot="1332969">
            <a:off x="7350125" y="657225"/>
            <a:ext cx="1439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 bwMode="auto">
          <a:xfrm>
            <a:off x="0" y="4077072"/>
            <a:ext cx="9144000" cy="0"/>
          </a:xfrm>
          <a:prstGeom prst="line">
            <a:avLst/>
          </a:prstGeom>
          <a:ln>
            <a:solidFill>
              <a:srgbClr val="101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17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-51516"/>
            <a:ext cx="9217025" cy="6858000"/>
          </a:xfrm>
        </p:spPr>
        <p:txBody>
          <a:bodyPr/>
          <a:lstStyle/>
          <a:p>
            <a:pPr algn="l">
              <a:lnSpc>
                <a:spcPct val="125000"/>
              </a:lnSpc>
              <a:buClr>
                <a:schemeClr val="hlink"/>
              </a:buClr>
            </a:pPr>
            <a:r>
              <a:rPr lang="it-IT" sz="3200" b="1" i="1" dirty="0" smtClean="0">
                <a:solidFill>
                  <a:srgbClr val="101000"/>
                </a:solidFill>
              </a:rPr>
              <a:t>  </a:t>
            </a:r>
            <a:r>
              <a:rPr lang="it-IT" sz="3200" b="1" i="1" u="sng" dirty="0" smtClean="0">
                <a:solidFill>
                  <a:srgbClr val="101000"/>
                </a:solidFill>
              </a:rPr>
              <a:t>QUALE </a:t>
            </a:r>
            <a:r>
              <a:rPr lang="it-IT" sz="3200" b="1" i="1" u="sng" dirty="0" smtClean="0">
                <a:solidFill>
                  <a:srgbClr val="101000"/>
                </a:solidFill>
              </a:rPr>
              <a:t>E’ LA PLACCA “IMPORTANTE</a:t>
            </a:r>
            <a:r>
              <a:rPr lang="it-IT" sz="3200" b="1" i="1" u="sng" dirty="0" smtClean="0">
                <a:solidFill>
                  <a:srgbClr val="101000"/>
                </a:solidFill>
              </a:rPr>
              <a:t>” ?</a:t>
            </a:r>
            <a:r>
              <a:rPr lang="it-IT" sz="3200" b="1" i="1" u="sng" dirty="0" smtClean="0">
                <a:solidFill>
                  <a:srgbClr val="101000"/>
                </a:solidFill>
              </a:rPr>
              <a:t/>
            </a:r>
            <a:br>
              <a:rPr lang="it-IT" sz="3200" b="1" i="1" u="sng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b)  COME VA VALUTATA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c)  CON QUALE LOGICA VA CERCATA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6543" y="764704"/>
            <a:ext cx="5874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101000"/>
                </a:solidFill>
              </a:rPr>
              <a:t>… E NEL </a:t>
            </a:r>
            <a:r>
              <a:rPr lang="it-IT" sz="2400" b="1" i="1" u="sng" dirty="0" smtClean="0">
                <a:solidFill>
                  <a:srgbClr val="101000"/>
                </a:solidFill>
              </a:rPr>
              <a:t>PAZIENTE ASINTOMATICO </a:t>
            </a:r>
            <a:r>
              <a:rPr lang="it-IT" sz="2400" b="1" dirty="0" smtClean="0">
                <a:solidFill>
                  <a:srgbClr val="101000"/>
                </a:solidFill>
              </a:rPr>
              <a:t>…</a:t>
            </a:r>
          </a:p>
          <a:p>
            <a:r>
              <a:rPr lang="it-IT" sz="2400" b="1" dirty="0">
                <a:solidFill>
                  <a:srgbClr val="101000"/>
                </a:solidFill>
              </a:rPr>
              <a:t>	</a:t>
            </a:r>
            <a:r>
              <a:rPr lang="it-IT" sz="2400" b="1" dirty="0" smtClean="0">
                <a:solidFill>
                  <a:srgbClr val="101000"/>
                </a:solidFill>
              </a:rPr>
              <a:t>		</a:t>
            </a:r>
            <a:endParaRPr lang="it-IT" sz="2400" b="1" dirty="0">
              <a:solidFill>
                <a:srgbClr val="101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-51516"/>
            <a:ext cx="9217025" cy="6858000"/>
          </a:xfrm>
        </p:spPr>
        <p:txBody>
          <a:bodyPr/>
          <a:lstStyle/>
          <a:p>
            <a:pPr algn="l">
              <a:lnSpc>
                <a:spcPct val="125000"/>
              </a:lnSpc>
              <a:buClr>
                <a:schemeClr val="hlink"/>
              </a:buClr>
            </a:pPr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101000"/>
                </a:solidFill>
              </a:rPr>
              <a:t>LA PLACCA CAROTIDEA  “IMPORTANTE” ? </a:t>
            </a:r>
            <a:br>
              <a:rPr lang="it-IT" sz="3200" b="1" dirty="0" smtClean="0">
                <a:solidFill>
                  <a:srgbClr val="101000"/>
                </a:solidFill>
              </a:rPr>
            </a:br>
            <a:r>
              <a:rPr lang="it-IT" sz="3200" b="1" dirty="0" smtClean="0">
                <a:solidFill>
                  <a:srgbClr val="101000"/>
                </a:solidFill>
              </a:rPr>
              <a:t>   …  QUELLA CHE DARA’ DEI SINTOMI</a:t>
            </a:r>
            <a:br>
              <a:rPr lang="it-IT" sz="3200" b="1" dirty="0" smtClean="0">
                <a:solidFill>
                  <a:srgbClr val="101000"/>
                </a:solidFill>
              </a:rPr>
            </a:br>
            <a:r>
              <a:rPr lang="it-IT" sz="2400" b="1" dirty="0" smtClean="0">
                <a:solidFill>
                  <a:srgbClr val="101000"/>
                </a:solidFill>
              </a:rPr>
              <a:t>MA ANCHE I</a:t>
            </a:r>
            <a:r>
              <a:rPr lang="it-IT" sz="3200" b="1" dirty="0" smtClean="0">
                <a:solidFill>
                  <a:srgbClr val="101000"/>
                </a:solidFill>
              </a:rPr>
              <a:t/>
            </a:r>
            <a:br>
              <a:rPr lang="it-IT" sz="3200" b="1" dirty="0" smtClean="0">
                <a:solidFill>
                  <a:srgbClr val="101000"/>
                </a:solidFill>
              </a:rPr>
            </a:br>
            <a:r>
              <a:rPr lang="it-IT" sz="2400" b="1" dirty="0" smtClean="0">
                <a:solidFill>
                  <a:srgbClr val="101000"/>
                </a:solidFill>
              </a:rPr>
              <a:t>MAJOR ADVERSE CARDIOVASCULAR EVENTS  ( </a:t>
            </a:r>
            <a:r>
              <a:rPr lang="it-IT" sz="2400" b="1" dirty="0" err="1" smtClean="0">
                <a:solidFill>
                  <a:srgbClr val="101000"/>
                </a:solidFill>
              </a:rPr>
              <a:t>MACEs</a:t>
            </a:r>
            <a:r>
              <a:rPr lang="it-IT" sz="2400" b="1" dirty="0" smtClean="0">
                <a:solidFill>
                  <a:srgbClr val="101000"/>
                </a:solidFill>
              </a:rPr>
              <a:t> )</a:t>
            </a:r>
            <a:br>
              <a:rPr lang="it-IT" sz="2400" b="1" dirty="0" smtClean="0">
                <a:solidFill>
                  <a:srgbClr val="101000"/>
                </a:solidFill>
              </a:rPr>
            </a:br>
            <a:r>
              <a:rPr lang="it-IT" sz="2400" b="1" dirty="0" smtClean="0">
                <a:solidFill>
                  <a:srgbClr val="101000"/>
                </a:solidFill>
              </a:rPr>
              <a:t> … STROKE PREVALENTE IN Pz. CON STENOSI</a:t>
            </a:r>
            <a:r>
              <a:rPr lang="it-IT" sz="2800" b="1" dirty="0" smtClean="0">
                <a:solidFill>
                  <a:srgbClr val="101000"/>
                </a:solidFill>
              </a:rPr>
              <a:t> &lt; 70%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/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COME  DEFINIRLA ? 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a)  A RISCHIO (EMBOLICO O DI OCCLUSIONE)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b</a:t>
            </a:r>
            <a:r>
              <a:rPr lang="it-IT" sz="2800" b="1" dirty="0" smtClean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INSTABILE</a:t>
            </a:r>
            <a:r>
              <a:rPr lang="it-IT" sz="2800" b="1" dirty="0" smtClean="0">
                <a:solidFill>
                  <a:srgbClr val="101000"/>
                </a:solidFill>
              </a:rPr>
              <a:t/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c)  IN PROGRESSIONE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d)  </a:t>
            </a:r>
            <a:r>
              <a:rPr lang="it-IT" sz="2800" b="1" i="1" u="sng" dirty="0" smtClean="0">
                <a:solidFill>
                  <a:srgbClr val="101000"/>
                </a:solidFill>
              </a:rPr>
              <a:t>VULNERABILE</a:t>
            </a:r>
            <a:r>
              <a:rPr lang="it-IT" sz="2800" b="1" dirty="0" smtClean="0">
                <a:solidFill>
                  <a:srgbClr val="101000"/>
                </a:solidFill>
              </a:rPr>
              <a:t/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… NON E’ OVVIO, … NON E’ SEMPRE STATO COSI’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0043"/>
            <a:ext cx="9144000" cy="114300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101000"/>
                </a:solidFill>
              </a:rPr>
              <a:t>… FINO AL 1992</a:t>
            </a:r>
            <a:br>
              <a:rPr lang="it-IT" sz="2800" b="1" dirty="0" smtClean="0">
                <a:solidFill>
                  <a:srgbClr val="101000"/>
                </a:solidFill>
              </a:rPr>
            </a:br>
            <a:r>
              <a:rPr lang="it-IT" sz="2800" b="1" dirty="0" smtClean="0">
                <a:solidFill>
                  <a:srgbClr val="101000"/>
                </a:solidFill>
              </a:rPr>
              <a:t>LA PLACCA CAROTIDEA IMPORTANTE …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062912" cy="4543425"/>
          </a:xfrm>
        </p:spPr>
        <p:txBody>
          <a:bodyPr/>
          <a:lstStyle/>
          <a:p>
            <a:pPr lvl="1">
              <a:lnSpc>
                <a:spcPct val="140000"/>
              </a:lnSpc>
              <a:defRPr/>
            </a:pPr>
            <a:endParaRPr lang="it-IT" sz="1800" b="1" dirty="0" smtClean="0"/>
          </a:p>
          <a:p>
            <a:pPr lvl="1">
              <a:lnSpc>
                <a:spcPct val="170000"/>
              </a:lnSpc>
              <a:buFontTx/>
              <a:buNone/>
              <a:defRPr/>
            </a:pPr>
            <a:r>
              <a:rPr lang="it-IT" b="1" dirty="0" smtClean="0">
                <a:solidFill>
                  <a:srgbClr val="101000"/>
                </a:solidFill>
              </a:rPr>
              <a:t>-  </a:t>
            </a:r>
            <a:r>
              <a:rPr lang="it-IT" sz="3600" b="1" i="1" u="sng" dirty="0" smtClean="0">
                <a:solidFill>
                  <a:srgbClr val="101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STENOSI</a:t>
            </a:r>
            <a:r>
              <a:rPr lang="it-IT" sz="3600" b="1" i="1" dirty="0" smtClean="0">
                <a:solidFill>
                  <a:srgbClr val="101000"/>
                </a:solidFill>
              </a:rPr>
              <a:t> </a:t>
            </a:r>
            <a:r>
              <a:rPr lang="it-IT" b="1" i="1" dirty="0" smtClean="0">
                <a:solidFill>
                  <a:srgbClr val="101000"/>
                </a:solidFill>
              </a:rPr>
              <a:t> </a:t>
            </a:r>
            <a:r>
              <a:rPr lang="it-IT" b="1" i="1" dirty="0" smtClean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70 %</a:t>
            </a:r>
          </a:p>
          <a:p>
            <a:pPr lvl="1">
              <a:lnSpc>
                <a:spcPct val="170000"/>
              </a:lnSpc>
              <a:defRPr/>
            </a:pPr>
            <a:r>
              <a:rPr lang="it-IT" b="1" dirty="0" smtClean="0">
                <a:solidFill>
                  <a:srgbClr val="101000"/>
                </a:solidFill>
              </a:rPr>
              <a:t> STENOSI &gt; 50 –60 % SE DISOMOGENEA </a:t>
            </a:r>
          </a:p>
          <a:p>
            <a:pPr lvl="1">
              <a:lnSpc>
                <a:spcPct val="170000"/>
              </a:lnSpc>
              <a:defRPr/>
            </a:pPr>
            <a:r>
              <a:rPr lang="it-IT" b="1" dirty="0" smtClean="0">
                <a:solidFill>
                  <a:srgbClr val="101000"/>
                </a:solidFill>
              </a:rPr>
              <a:t> SE </a:t>
            </a:r>
            <a:r>
              <a:rPr lang="it-IT" b="1" dirty="0" smtClean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ULCERATA</a:t>
            </a:r>
          </a:p>
          <a:p>
            <a:pPr lvl="1">
              <a:lnSpc>
                <a:spcPct val="170000"/>
              </a:lnSpc>
              <a:defRPr/>
            </a:pPr>
            <a:r>
              <a:rPr lang="it-IT" b="1" dirty="0" smtClean="0">
                <a:solidFill>
                  <a:srgbClr val="101000"/>
                </a:solidFill>
              </a:rPr>
              <a:t> SE PRESENTE </a:t>
            </a:r>
            <a:r>
              <a:rPr lang="it-IT" b="1" dirty="0" smtClean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EMORRAGIA IN PLACCA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it-IT" sz="2400" b="1" dirty="0">
                <a:solidFill>
                  <a:srgbClr val="101000"/>
                </a:solidFill>
              </a:rPr>
              <a:t>CARATTERISTICHE :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it-IT" sz="2400" b="1" dirty="0">
                <a:solidFill>
                  <a:srgbClr val="101000"/>
                </a:solidFill>
              </a:rPr>
              <a:t>SUPERFICIE FORTEMENTE IRREGOLARE 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it-IT" sz="2400" b="1" dirty="0">
                <a:solidFill>
                  <a:srgbClr val="101000"/>
                </a:solidFill>
              </a:rPr>
              <a:t>CAPPUCCIO FIBROSO SOTTILE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it-IT" sz="2400" b="1" dirty="0" smtClean="0">
                <a:solidFill>
                  <a:srgbClr val="101000"/>
                </a:solidFill>
              </a:rPr>
              <a:t>PRESENZA DI CORE ANECOGENO ( LIPIDICO ) AMPIO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it-IT" sz="2400" b="1" dirty="0" smtClean="0">
                <a:solidFill>
                  <a:srgbClr val="101000"/>
                </a:solidFill>
              </a:rPr>
              <a:t> </a:t>
            </a:r>
            <a:r>
              <a:rPr lang="it-IT" sz="3200" b="1" i="1" u="sng" dirty="0">
                <a:solidFill>
                  <a:srgbClr val="101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STRESS EMODINAMICO LOCALE</a:t>
            </a:r>
            <a:r>
              <a:rPr lang="it-IT" sz="3200" b="1" i="1" dirty="0">
                <a:solidFill>
                  <a:srgbClr val="101000"/>
                </a:solidFill>
              </a:rPr>
              <a:t> </a:t>
            </a:r>
          </a:p>
          <a:p>
            <a:pPr marL="1371600" lvl="2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-"/>
              <a:defRPr/>
            </a:pPr>
            <a:r>
              <a:rPr lang="it-IT" sz="2400" dirty="0">
                <a:solidFill>
                  <a:srgbClr val="101000"/>
                </a:solidFill>
              </a:rPr>
              <a:t>TURBOLENZA</a:t>
            </a:r>
          </a:p>
          <a:p>
            <a:pPr marL="1371600" lvl="2" indent="-457200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-"/>
              <a:defRPr/>
            </a:pPr>
            <a:r>
              <a:rPr lang="it-IT" sz="2400" dirty="0">
                <a:solidFill>
                  <a:srgbClr val="101000"/>
                </a:solidFill>
              </a:rPr>
              <a:t>P. PARIETALE INCOSTANTE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it-IT" sz="2400" b="1" u="sng" dirty="0" smtClean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%  DI STENOSI STABILIZZATA NON E’ RILEVANTE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it-IT" sz="2400" dirty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dirty="0">
                <a:solidFill>
                  <a:srgbClr val="101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 smtClean="0">
              <a:solidFill>
                <a:srgbClr val="101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it-IT" sz="2400" dirty="0" smtClean="0">
                <a:solidFill>
                  <a:srgbClr val="101000"/>
                </a:solidFill>
              </a:rPr>
              <a:t>            ( </a:t>
            </a:r>
            <a:r>
              <a:rPr lang="it-IT" sz="2400" dirty="0">
                <a:solidFill>
                  <a:srgbClr val="101000"/>
                </a:solidFill>
              </a:rPr>
              <a:t>da J</a:t>
            </a:r>
            <a:r>
              <a:rPr lang="it-IT" sz="2400" dirty="0" smtClean="0">
                <a:solidFill>
                  <a:srgbClr val="101000"/>
                </a:solidFill>
              </a:rPr>
              <a:t>. </a:t>
            </a:r>
            <a:r>
              <a:rPr lang="it-IT" sz="2400" dirty="0" err="1">
                <a:solidFill>
                  <a:srgbClr val="101000"/>
                </a:solidFill>
              </a:rPr>
              <a:t>Willeit</a:t>
            </a:r>
            <a:r>
              <a:rPr lang="it-IT" sz="2400" dirty="0">
                <a:solidFill>
                  <a:srgbClr val="101000"/>
                </a:solidFill>
              </a:rPr>
              <a:t>, </a:t>
            </a:r>
            <a:r>
              <a:rPr lang="it-IT" sz="2400" dirty="0" err="1">
                <a:solidFill>
                  <a:srgbClr val="101000"/>
                </a:solidFill>
              </a:rPr>
              <a:t>Cerebrovasc</a:t>
            </a:r>
            <a:r>
              <a:rPr lang="it-IT" sz="2400" dirty="0">
                <a:solidFill>
                  <a:srgbClr val="101000"/>
                </a:solidFill>
              </a:rPr>
              <a:t>.  </a:t>
            </a:r>
            <a:r>
              <a:rPr lang="it-IT" sz="2400" dirty="0" err="1">
                <a:solidFill>
                  <a:srgbClr val="101000"/>
                </a:solidFill>
              </a:rPr>
              <a:t>Dis</a:t>
            </a:r>
            <a:r>
              <a:rPr lang="it-IT" sz="2400" dirty="0">
                <a:solidFill>
                  <a:srgbClr val="101000"/>
                </a:solidFill>
              </a:rPr>
              <a:t>. 10 suppl. 5, 2000 )</a:t>
            </a:r>
          </a:p>
        </p:txBody>
      </p:sp>
      <p:sp>
        <p:nvSpPr>
          <p:cNvPr id="13316" name="AutoShape 12"/>
          <p:cNvSpPr>
            <a:spLocks noChangeArrowheads="1"/>
          </p:cNvSpPr>
          <p:nvPr/>
        </p:nvSpPr>
        <p:spPr bwMode="auto">
          <a:xfrm rot="1426137">
            <a:off x="763316" y="5224200"/>
            <a:ext cx="730250" cy="192088"/>
          </a:xfrm>
          <a:prstGeom prst="rightArrow">
            <a:avLst>
              <a:gd name="adj1" fmla="val 50000"/>
              <a:gd name="adj2" fmla="val 950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NEGLI ANNI 2000</a:t>
            </a:r>
            <a:b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PLACCA CAROTIDEA “ A RISCHIO  O  INSTABILE “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110000"/>
              </a:lnSpc>
            </a:pPr>
            <a:r>
              <a:rPr lang="it-IT" sz="2800" b="1" dirty="0">
                <a:solidFill>
                  <a:srgbClr val="101000"/>
                </a:solidFill>
              </a:rPr>
              <a:t>LA PLACCA CAROTIDEA INSTABILE</a:t>
            </a:r>
          </a:p>
          <a:p>
            <a:pPr algn="ctr">
              <a:lnSpc>
                <a:spcPct val="110000"/>
              </a:lnSpc>
            </a:pPr>
            <a:r>
              <a:rPr lang="it-IT" sz="2800" b="1" dirty="0">
                <a:solidFill>
                  <a:srgbClr val="101000"/>
                </a:solidFill>
              </a:rPr>
              <a:t> </a:t>
            </a:r>
            <a:r>
              <a:rPr lang="it-IT" sz="2800" dirty="0">
                <a:solidFill>
                  <a:srgbClr val="101000"/>
                </a:solidFill>
              </a:rPr>
              <a:t>(</a:t>
            </a:r>
            <a:r>
              <a:rPr lang="it-IT" sz="2800" b="1" dirty="0">
                <a:solidFill>
                  <a:srgbClr val="101000"/>
                </a:solidFill>
              </a:rPr>
              <a:t>  </a:t>
            </a:r>
            <a:r>
              <a:rPr lang="it-IT" sz="2800" dirty="0">
                <a:solidFill>
                  <a:srgbClr val="101000"/>
                </a:solidFill>
              </a:rPr>
              <a:t>la letteratura </a:t>
            </a:r>
            <a:r>
              <a:rPr lang="it-IT" sz="2800" dirty="0" smtClean="0">
                <a:solidFill>
                  <a:srgbClr val="101000"/>
                </a:solidFill>
              </a:rPr>
              <a:t> negli anni  </a:t>
            </a:r>
            <a:r>
              <a:rPr lang="it-IT" sz="2800" b="1" i="1" u="sng" dirty="0">
                <a:solidFill>
                  <a:srgbClr val="101000"/>
                </a:solidFill>
              </a:rPr>
              <a:t>2006 - 2007 </a:t>
            </a:r>
            <a:r>
              <a:rPr lang="it-IT" sz="2800" dirty="0">
                <a:solidFill>
                  <a:srgbClr val="101000"/>
                </a:solidFill>
              </a:rPr>
              <a:t>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512962"/>
            <a:ext cx="9144000" cy="573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SzPct val="100000"/>
              <a:buFontTx/>
              <a:buChar char="-"/>
            </a:pPr>
            <a:r>
              <a:rPr lang="it-IT" sz="2400" b="1" i="1" u="sng" dirty="0">
                <a:solidFill>
                  <a:srgbClr val="101000"/>
                </a:solidFill>
              </a:rPr>
              <a:t>FLOGOSI </a:t>
            </a:r>
            <a:r>
              <a:rPr lang="it-IT" sz="2400" b="1" i="1" dirty="0">
                <a:solidFill>
                  <a:srgbClr val="101000"/>
                </a:solidFill>
              </a:rPr>
              <a:t> </a:t>
            </a:r>
            <a:r>
              <a:rPr lang="it-IT" b="1" dirty="0">
                <a:solidFill>
                  <a:srgbClr val="101000"/>
                </a:solidFill>
              </a:rPr>
              <a:t>  LA PLACCA RECENTEMENTE SINTOMATICA  PRESENTA INFILTRAZIONE </a:t>
            </a:r>
            <a:r>
              <a:rPr lang="it-IT" b="1" dirty="0" err="1">
                <a:solidFill>
                  <a:srgbClr val="101000"/>
                </a:solidFill>
              </a:rPr>
              <a:t>DI</a:t>
            </a:r>
            <a:r>
              <a:rPr lang="it-IT" b="1" dirty="0">
                <a:solidFill>
                  <a:srgbClr val="101000"/>
                </a:solidFill>
              </a:rPr>
              <a:t> MACROFAGI    ( E LINFOCITI  T )</a:t>
            </a:r>
          </a:p>
          <a:p>
            <a:pPr marL="457200" indent="-457200">
              <a:spcBef>
                <a:spcPct val="20000"/>
              </a:spcBef>
              <a:buSzPct val="100000"/>
              <a:buFontTx/>
              <a:buChar char="-"/>
            </a:pPr>
            <a:endParaRPr lang="it-IT" b="1" dirty="0">
              <a:solidFill>
                <a:srgbClr val="101000"/>
              </a:solidFill>
            </a:endParaRPr>
          </a:p>
          <a:p>
            <a:pPr marL="457200" indent="-457200">
              <a:spcBef>
                <a:spcPct val="20000"/>
              </a:spcBef>
              <a:buSzPct val="100000"/>
              <a:buFontTx/>
              <a:buChar char="-"/>
            </a:pPr>
            <a:r>
              <a:rPr lang="it-IT" sz="2400" b="1" i="1" u="sng" dirty="0">
                <a:solidFill>
                  <a:srgbClr val="101000"/>
                </a:solidFill>
              </a:rPr>
              <a:t>NEOVASCOLARIZZAZIONE </a:t>
            </a:r>
            <a:r>
              <a:rPr lang="it-IT" b="1" i="1" dirty="0">
                <a:solidFill>
                  <a:srgbClr val="101000"/>
                </a:solidFill>
              </a:rPr>
              <a:t>   </a:t>
            </a:r>
            <a:r>
              <a:rPr lang="it-IT" b="1" dirty="0">
                <a:solidFill>
                  <a:srgbClr val="101000"/>
                </a:solidFill>
              </a:rPr>
              <a:t>CONTIENE  MICROVASI IMMATURI, COME NEI TUMORI </a:t>
            </a:r>
            <a:endParaRPr lang="it-IT" b="1" dirty="0" smtClean="0">
              <a:solidFill>
                <a:srgbClr val="101000"/>
              </a:solidFill>
            </a:endParaRPr>
          </a:p>
          <a:p>
            <a:pPr marL="457200" indent="-457200">
              <a:spcBef>
                <a:spcPct val="20000"/>
              </a:spcBef>
              <a:buSzPct val="100000"/>
              <a:buFontTx/>
              <a:buChar char="-"/>
            </a:pPr>
            <a:endParaRPr lang="it-IT" b="1" dirty="0">
              <a:solidFill>
                <a:srgbClr val="101000"/>
              </a:solidFill>
            </a:endParaRPr>
          </a:p>
          <a:p>
            <a:pPr marL="457200" indent="-457200">
              <a:spcBef>
                <a:spcPct val="20000"/>
              </a:spcBef>
              <a:buSzPct val="100000"/>
              <a:buFontTx/>
              <a:buChar char="-"/>
            </a:pPr>
            <a:r>
              <a:rPr lang="it-IT" sz="2400" b="1" i="1" u="sng" dirty="0" smtClean="0">
                <a:solidFill>
                  <a:srgbClr val="101000"/>
                </a:solidFill>
              </a:rPr>
              <a:t>INFEZIONE </a:t>
            </a:r>
            <a:r>
              <a:rPr lang="it-IT" sz="2400" b="1" dirty="0" smtClean="0">
                <a:solidFill>
                  <a:srgbClr val="101000"/>
                </a:solidFill>
              </a:rPr>
              <a:t>  </a:t>
            </a:r>
            <a:r>
              <a:rPr lang="it-IT" b="1" dirty="0">
                <a:solidFill>
                  <a:srgbClr val="101000"/>
                </a:solidFill>
              </a:rPr>
              <a:t>CELLULE CORRELATE ALLA PRESENZA </a:t>
            </a:r>
            <a:r>
              <a:rPr lang="it-IT" b="1" dirty="0" err="1">
                <a:solidFill>
                  <a:srgbClr val="101000"/>
                </a:solidFill>
              </a:rPr>
              <a:t>DI</a:t>
            </a:r>
            <a:r>
              <a:rPr lang="it-IT" b="1" dirty="0">
                <a:solidFill>
                  <a:srgbClr val="101000"/>
                </a:solidFill>
              </a:rPr>
              <a:t> SOSTANZE </a:t>
            </a:r>
            <a:r>
              <a:rPr lang="it-IT" b="1" dirty="0" err="1">
                <a:solidFill>
                  <a:srgbClr val="101000"/>
                </a:solidFill>
              </a:rPr>
              <a:t>DI</a:t>
            </a:r>
            <a:r>
              <a:rPr lang="it-IT" b="1" dirty="0">
                <a:solidFill>
                  <a:srgbClr val="101000"/>
                </a:solidFill>
              </a:rPr>
              <a:t> ORIGINE BATTERICA O VIRALE . </a:t>
            </a:r>
          </a:p>
          <a:p>
            <a:pPr marL="457200" indent="-457200">
              <a:spcBef>
                <a:spcPct val="20000"/>
              </a:spcBef>
              <a:buSzPct val="100000"/>
            </a:pPr>
            <a:r>
              <a:rPr lang="it-IT" b="1" dirty="0">
                <a:solidFill>
                  <a:srgbClr val="101000"/>
                </a:solidFill>
              </a:rPr>
              <a:t>	CONNESSIONE TRA  INFEZIONE ACUTA  E  PLACCA SINTOMATICA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_papà">
  <a:themeElements>
    <a:clrScheme name="">
      <a:dk1>
        <a:srgbClr val="919191"/>
      </a:dk1>
      <a:lt1>
        <a:srgbClr val="FFFFFF"/>
      </a:lt1>
      <a:dk2>
        <a:srgbClr val="00279F"/>
      </a:dk2>
      <a:lt2>
        <a:srgbClr val="FAFD00"/>
      </a:lt2>
      <a:accent1>
        <a:srgbClr val="618FFD"/>
      </a:accent1>
      <a:accent2>
        <a:srgbClr val="00AE00"/>
      </a:accent2>
      <a:accent3>
        <a:srgbClr val="AAACCD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odello_papà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lo_papà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_papà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_papà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_papà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_papà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_papà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_papà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Designs\Modello_papà.pot</Template>
  <TotalTime>6750</TotalTime>
  <Words>813</Words>
  <Application>Microsoft Office PowerPoint</Application>
  <PresentationFormat>Presentazione su schermo (4:3)</PresentationFormat>
  <Paragraphs>201</Paragraphs>
  <Slides>37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1" baseType="lpstr">
      <vt:lpstr>Arial</vt:lpstr>
      <vt:lpstr>Corbel</vt:lpstr>
      <vt:lpstr>Times New Roman</vt:lpstr>
      <vt:lpstr>Modello_papà</vt:lpstr>
      <vt:lpstr>Presentazione standard di PowerPoint</vt:lpstr>
      <vt:lpstr>UNA PREMESSA NECESSARIA</vt:lpstr>
      <vt:lpstr>Presentazione standard di PowerPoint</vt:lpstr>
      <vt:lpstr>Presentazione standard di PowerPoint</vt:lpstr>
      <vt:lpstr>  QUALE E’ LA PLACCA “IMPORTANTE” ? b)  COME VA VALUTATA c)  CON QUALE LOGICA VA CERCATA</vt:lpstr>
      <vt:lpstr> LA PLACCA CAROTIDEA  “IMPORTANTE” ?     …  QUELLA CHE DARA’ DEI SINTOMI MA ANCHE I MAJOR ADVERSE CARDIOVASCULAR EVENTS  ( MACEs )  … STROKE PREVALENTE IN Pz. CON STENOSI &lt; 70%  COME  DEFINIRLA ?  a)  A RISCHIO (EMBOLICO O DI OCCLUSIONE) b)  INSTABILE c)  IN PROGRESSIONE d)  VULNERABILE … NON E’ OVVIO, … NON E’ SEMPRE STATO COSI’</vt:lpstr>
      <vt:lpstr>… FINO AL 1992 LA PLACCA CAROTIDEA IMPORTANTE …</vt:lpstr>
      <vt:lpstr>Presentazione standard di PowerPoint</vt:lpstr>
      <vt:lpstr>Presentazione standard di PowerPoint</vt:lpstr>
      <vt:lpstr>( Stroke. 2007;38:2887-2894. )</vt:lpstr>
      <vt:lpstr>LA PLACCA CAROTIDEA  “IMPORTANTE” ?      a)  QUALE E’ LA PLACCA “IMPORTANTE” b)  COME VA VALUTATA ? c)  CON QUALE LOGICA VA CERCATA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(Huang PT et al, World J Cardiol 2010 apr 26; 2 (4): 89-97)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LA PLACCA CAROTIDEA  “IMPORTANTE” ?      a)  QUALE E’ LA PLACCA “IMPORTANTE” b)  COME VA VALUTATA c)  CON QUALE LOGICA VA CERCATA ?  -  NEL PAZIENTE SINTOMATICO … SEMPRE  -  NEL PAZIENTE ASINTOMATICO …?</vt:lpstr>
      <vt:lpstr>Presentazione standard di PowerPoint</vt:lpstr>
      <vt:lpstr>Presentazione standard di PowerPoint</vt:lpstr>
      <vt:lpstr>Presentazione standard di PowerPoint</vt:lpstr>
      <vt:lpstr>UN ARGOMENTO DI GRANDE INTERESSE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ALTRO  ARGOMENTO DI GRANDE INTERESSE</vt:lpstr>
      <vt:lpstr>Presentazione standard di PowerPoint</vt:lpstr>
      <vt:lpstr>Presentazione standard di PowerPoint</vt:lpstr>
      <vt:lpstr>... IN CONCLUSIONE</vt:lpstr>
    </vt:vector>
  </TitlesOfParts>
  <Company>ALJEFCA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ALJEFCA</dc:creator>
  <cp:lastModifiedBy>Federico Annoni</cp:lastModifiedBy>
  <cp:revision>944</cp:revision>
  <dcterms:created xsi:type="dcterms:W3CDTF">2003-03-02T20:15:10Z</dcterms:created>
  <dcterms:modified xsi:type="dcterms:W3CDTF">2016-03-13T13:05:36Z</dcterms:modified>
</cp:coreProperties>
</file>